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</p:sldMasterIdLst>
  <p:notesMasterIdLst>
    <p:notesMasterId r:id="rId36"/>
  </p:notesMasterIdLst>
  <p:sldIdLst>
    <p:sldId id="458" r:id="rId3"/>
    <p:sldId id="596" r:id="rId4"/>
    <p:sldId id="597" r:id="rId5"/>
    <p:sldId id="599" r:id="rId6"/>
    <p:sldId id="600" r:id="rId7"/>
    <p:sldId id="601" r:id="rId8"/>
    <p:sldId id="602" r:id="rId9"/>
    <p:sldId id="604" r:id="rId10"/>
    <p:sldId id="671" r:id="rId11"/>
    <p:sldId id="594" r:id="rId12"/>
    <p:sldId id="595" r:id="rId13"/>
    <p:sldId id="539" r:id="rId14"/>
    <p:sldId id="761" r:id="rId15"/>
    <p:sldId id="752" r:id="rId16"/>
    <p:sldId id="720" r:id="rId17"/>
    <p:sldId id="712" r:id="rId18"/>
    <p:sldId id="713" r:id="rId19"/>
    <p:sldId id="715" r:id="rId20"/>
    <p:sldId id="717" r:id="rId21"/>
    <p:sldId id="718" r:id="rId22"/>
    <p:sldId id="721" r:id="rId23"/>
    <p:sldId id="722" r:id="rId24"/>
    <p:sldId id="719" r:id="rId25"/>
    <p:sldId id="760" r:id="rId26"/>
    <p:sldId id="756" r:id="rId27"/>
    <p:sldId id="762" r:id="rId28"/>
    <p:sldId id="763" r:id="rId29"/>
    <p:sldId id="764" r:id="rId30"/>
    <p:sldId id="765" r:id="rId31"/>
    <p:sldId id="639" r:id="rId32"/>
    <p:sldId id="766" r:id="rId33"/>
    <p:sldId id="767" r:id="rId34"/>
    <p:sldId id="683" r:id="rId3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01" autoAdjust="0"/>
    <p:restoredTop sz="91475"/>
  </p:normalViewPr>
  <p:slideViewPr>
    <p:cSldViewPr>
      <p:cViewPr varScale="1">
        <p:scale>
          <a:sx n="86" d="100"/>
          <a:sy n="86" d="100"/>
        </p:scale>
        <p:origin x="154" y="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34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\Downloads\mf101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\Downloads\mf1013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\Downloads\mf1013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\Downloads\mf101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Munka4!$D$5</c:f>
              <c:strCache>
                <c:ptCount val="1"/>
                <c:pt idx="0">
                  <c:v>mean difference (decrease is positive)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861-4B6C-BEDD-6523BD8BF159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861-4B6C-BEDD-6523BD8BF159}"/>
              </c:ext>
            </c:extLst>
          </c:dPt>
          <c:dLbls>
            <c:dLbl>
              <c:idx val="0"/>
              <c:layout>
                <c:manualLayout>
                  <c:x val="-4.5893719806763308E-2"/>
                  <c:y val="-1.46660636337604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861-4B6C-BEDD-6523BD8BF1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8985507246376812E-2"/>
                  <c:y val="1.74390038190551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861-4B6C-BEDD-6523BD8BF1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Munka4!$E$6:$E$7</c:f>
                <c:numCache>
                  <c:formatCode>General</c:formatCode>
                  <c:ptCount val="2"/>
                  <c:pt idx="0">
                    <c:v>4.8499999999999996</c:v>
                  </c:pt>
                  <c:pt idx="1">
                    <c:v>5.0300000000000011</c:v>
                  </c:pt>
                </c:numCache>
              </c:numRef>
            </c:plus>
            <c:minus>
              <c:numRef>
                <c:f>Munka4!$E$6:$E$7</c:f>
                <c:numCache>
                  <c:formatCode>General</c:formatCode>
                  <c:ptCount val="2"/>
                  <c:pt idx="0">
                    <c:v>4.8499999999999996</c:v>
                  </c:pt>
                  <c:pt idx="1">
                    <c:v>5.0300000000000011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Munka4!$C$6:$C$7</c:f>
              <c:strCache>
                <c:ptCount val="2"/>
                <c:pt idx="0">
                  <c:v>enalapril</c:v>
                </c:pt>
                <c:pt idx="1">
                  <c:v>lisinopril</c:v>
                </c:pt>
              </c:strCache>
            </c:strRef>
          </c:cat>
          <c:val>
            <c:numRef>
              <c:f>Munka4!$D$6:$D$7</c:f>
              <c:numCache>
                <c:formatCode>0.00</c:formatCode>
                <c:ptCount val="2"/>
                <c:pt idx="0">
                  <c:v>8.24</c:v>
                </c:pt>
                <c:pt idx="1">
                  <c:v>11.04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13-46C0-A9CF-A0292A8B85D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371301984"/>
        <c:axId val="-1371294368"/>
      </c:barChart>
      <c:catAx>
        <c:axId val="-137130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371294368"/>
        <c:crosses val="autoZero"/>
        <c:auto val="1"/>
        <c:lblAlgn val="ctr"/>
        <c:lblOffset val="100"/>
        <c:noMultiLvlLbl val="0"/>
      </c:catAx>
      <c:valAx>
        <c:axId val="-13712943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-137130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>
          <a:solidFill>
            <a:schemeClr val="tx1">
              <a:lumMod val="85000"/>
              <a:lumOff val="15000"/>
            </a:schemeClr>
          </a:solidFill>
        </a:defRPr>
      </a:pPr>
      <a:endParaRPr lang="hu-H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F4-49E4-94E4-066DAF154ABE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8F4-49E4-94E4-066DAF154ABE}"/>
              </c:ext>
            </c:extLst>
          </c:dPt>
          <c:dLbls>
            <c:dLbl>
              <c:idx val="0"/>
              <c:layout>
                <c:manualLayout>
                  <c:x val="-8.5748792270531421E-2"/>
                  <c:y val="2.0357646314765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F4-49E4-94E4-066DAF154AB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7971014492753624E-2"/>
                  <c:y val="1.45203613233446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8F4-49E4-94E4-066DAF154AB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Munka4!$E$19:$E$20</c:f>
                <c:numCache>
                  <c:formatCode>General</c:formatCode>
                  <c:ptCount val="2"/>
                  <c:pt idx="0">
                    <c:v>2.7800000000000002</c:v>
                  </c:pt>
                  <c:pt idx="1">
                    <c:v>3.4699999999999989</c:v>
                  </c:pt>
                </c:numCache>
              </c:numRef>
            </c:plus>
            <c:minus>
              <c:numRef>
                <c:f>Munka4!$E$19:$E$20</c:f>
                <c:numCache>
                  <c:formatCode>General</c:formatCode>
                  <c:ptCount val="2"/>
                  <c:pt idx="0">
                    <c:v>2.7800000000000002</c:v>
                  </c:pt>
                  <c:pt idx="1">
                    <c:v>3.4699999999999989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Munka4!$C$19:$C$20</c:f>
              <c:strCache>
                <c:ptCount val="2"/>
                <c:pt idx="0">
                  <c:v>enalapril</c:v>
                </c:pt>
                <c:pt idx="1">
                  <c:v>lisinopril</c:v>
                </c:pt>
              </c:strCache>
            </c:strRef>
          </c:cat>
          <c:val>
            <c:numRef>
              <c:f>Munka4!$D$19:$D$20</c:f>
              <c:numCache>
                <c:formatCode>0.00</c:formatCode>
                <c:ptCount val="2"/>
                <c:pt idx="0">
                  <c:v>4.8499999999999996</c:v>
                </c:pt>
                <c:pt idx="1">
                  <c:v>8.56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48-42BA-AF4C-A682F71602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371293824"/>
        <c:axId val="-1371293280"/>
      </c:barChart>
      <c:catAx>
        <c:axId val="-137129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371293280"/>
        <c:crosses val="autoZero"/>
        <c:auto val="1"/>
        <c:lblAlgn val="ctr"/>
        <c:lblOffset val="100"/>
        <c:noMultiLvlLbl val="0"/>
      </c:catAx>
      <c:valAx>
        <c:axId val="-13712932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-137129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hu-H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7D5-42E5-9092-C7712CC57BC4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7D5-42E5-9092-C7712CC57BC4}"/>
              </c:ext>
            </c:extLst>
          </c:dPt>
          <c:dLbls>
            <c:dLbl>
              <c:idx val="0"/>
              <c:layout>
                <c:manualLayout>
                  <c:x val="-6.0386473429951716E-2"/>
                  <c:y val="-1.46660636337604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7D5-42E5-9092-C7712CC57BC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34782608695652E-2"/>
                  <c:y val="4.23478939121713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7D5-42E5-9092-C7712CC57BC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Munka4!$E$36:$E$37</c:f>
                <c:numCache>
                  <c:formatCode>General</c:formatCode>
                  <c:ptCount val="2"/>
                  <c:pt idx="0">
                    <c:v>1.6846083999999999</c:v>
                  </c:pt>
                  <c:pt idx="1">
                    <c:v>1.4495420000000001</c:v>
                  </c:pt>
                </c:numCache>
              </c:numRef>
            </c:plus>
            <c:minus>
              <c:numRef>
                <c:f>Munka4!$E$36:$E$37</c:f>
                <c:numCache>
                  <c:formatCode>General</c:formatCode>
                  <c:ptCount val="2"/>
                  <c:pt idx="0">
                    <c:v>1.6846083999999999</c:v>
                  </c:pt>
                  <c:pt idx="1">
                    <c:v>1.4495420000000001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Munka4!$C$36:$C$37</c:f>
              <c:strCache>
                <c:ptCount val="2"/>
                <c:pt idx="0">
                  <c:v>enalapril</c:v>
                </c:pt>
                <c:pt idx="1">
                  <c:v>lisinopril</c:v>
                </c:pt>
              </c:strCache>
            </c:strRef>
          </c:cat>
          <c:val>
            <c:numRef>
              <c:f>Munka4!$D$36:$D$37</c:f>
              <c:numCache>
                <c:formatCode>0.00</c:formatCode>
                <c:ptCount val="2"/>
                <c:pt idx="0">
                  <c:v>2.12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D5-42E5-9092-C7712CC57B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371301440"/>
        <c:axId val="-1371291648"/>
      </c:barChart>
      <c:catAx>
        <c:axId val="-137130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371291648"/>
        <c:crosses val="autoZero"/>
        <c:auto val="1"/>
        <c:lblAlgn val="ctr"/>
        <c:lblOffset val="100"/>
        <c:noMultiLvlLbl val="0"/>
      </c:catAx>
      <c:valAx>
        <c:axId val="-13712916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-137130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>
          <a:solidFill>
            <a:schemeClr val="tx1">
              <a:lumMod val="85000"/>
              <a:lumOff val="15000"/>
            </a:schemeClr>
          </a:solidFill>
        </a:defRPr>
      </a:pPr>
      <a:endParaRPr lang="hu-H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2673107890499E-2"/>
          <c:y val="3.8915227313954574E-2"/>
          <c:w val="0.96457326892109496"/>
          <c:h val="0.914386499909299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ACA-4AFE-A230-D681B3248357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CA-4AFE-A230-D681B3248357}"/>
              </c:ext>
            </c:extLst>
          </c:dPt>
          <c:dLbls>
            <c:dLbl>
              <c:idx val="0"/>
              <c:layout>
                <c:manualLayout>
                  <c:x val="-5.1932367149758477E-2"/>
                  <c:y val="2.84579134050272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ACA-4AFE-A230-D681B3248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0724637681159424E-2"/>
                  <c:y val="1.45203613233446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ACA-4AFE-A230-D681B3248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Munka4!$E$91:$E$92</c:f>
                <c:numCache>
                  <c:formatCode>General</c:formatCode>
                  <c:ptCount val="2"/>
                  <c:pt idx="0">
                    <c:v>3.8313819999999996</c:v>
                  </c:pt>
                  <c:pt idx="1">
                    <c:v>3.5470533</c:v>
                  </c:pt>
                </c:numCache>
              </c:numRef>
            </c:plus>
            <c:minus>
              <c:numRef>
                <c:f>Munka4!$E$91:$E$92</c:f>
                <c:numCache>
                  <c:formatCode>General</c:formatCode>
                  <c:ptCount val="2"/>
                  <c:pt idx="0">
                    <c:v>3.8313819999999996</c:v>
                  </c:pt>
                  <c:pt idx="1">
                    <c:v>3.5470533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Munka4!$C$91:$C$92</c:f>
              <c:strCache>
                <c:ptCount val="2"/>
                <c:pt idx="0">
                  <c:v>enalapril</c:v>
                </c:pt>
                <c:pt idx="1">
                  <c:v>lisinopril</c:v>
                </c:pt>
              </c:strCache>
            </c:strRef>
          </c:cat>
          <c:val>
            <c:numRef>
              <c:f>Munka4!$D$91:$D$92</c:f>
              <c:numCache>
                <c:formatCode>0.00</c:formatCode>
                <c:ptCount val="2"/>
                <c:pt idx="0">
                  <c:v>8.2100000000000009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F4-4734-813F-27984FB2990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371300896"/>
        <c:axId val="-1371300352"/>
      </c:barChart>
      <c:catAx>
        <c:axId val="-13713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371300352"/>
        <c:crosses val="autoZero"/>
        <c:auto val="1"/>
        <c:lblAlgn val="ctr"/>
        <c:lblOffset val="100"/>
        <c:noMultiLvlLbl val="0"/>
      </c:catAx>
      <c:valAx>
        <c:axId val="-13713003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-1371300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>
          <a:solidFill>
            <a:schemeClr val="tx1">
              <a:lumMod val="85000"/>
              <a:lumOff val="15000"/>
            </a:schemeClr>
          </a:solidFill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0.61806</cdr:x>
      <cdr:y>0.14739</cdr:y>
    </cdr:from>
    <cdr:to>
      <cdr:x>0.69505</cdr:x>
      <cdr:y>0.21812</cdr:y>
    </cdr:to>
    <cdr:sp macro="" textlink="">
      <cdr:nvSpPr>
        <cdr:cNvPr id="2" name="Szövegdoboz 4">
          <a:extLst xmlns:a="http://schemas.openxmlformats.org/drawingml/2006/main">
            <a:ext uri="{FF2B5EF4-FFF2-40B4-BE49-F238E27FC236}">
              <a16:creationId xmlns:a16="http://schemas.microsoft.com/office/drawing/2014/main" xmlns="" id="{A7FF26C5-9C5B-47CA-83C2-D7408893FD1E}"/>
            </a:ext>
          </a:extLst>
        </cdr:cNvPr>
        <cdr:cNvSpPr txBox="1"/>
      </cdr:nvSpPr>
      <cdr:spPr>
        <a:xfrm xmlns:a="http://schemas.openxmlformats.org/drawingml/2006/main">
          <a:off x="6499225" y="641350"/>
          <a:ext cx="80962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400" dirty="0"/>
            <a:t>p&lt;0.001</a:t>
          </a:r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0.09632</cdr:x>
      <cdr:y>0.17366</cdr:y>
    </cdr:from>
    <cdr:to>
      <cdr:x>0.17331</cdr:x>
      <cdr:y>0.24439</cdr:y>
    </cdr:to>
    <cdr:sp macro="" textlink="">
      <cdr:nvSpPr>
        <cdr:cNvPr id="2" name="Szövegdoboz 4">
          <a:extLst xmlns:a="http://schemas.openxmlformats.org/drawingml/2006/main">
            <a:ext uri="{FF2B5EF4-FFF2-40B4-BE49-F238E27FC236}">
              <a16:creationId xmlns:a16="http://schemas.microsoft.com/office/drawing/2014/main" xmlns="" id="{A7FF26C5-9C5B-47CA-83C2-D7408893FD1E}"/>
            </a:ext>
          </a:extLst>
        </cdr:cNvPr>
        <cdr:cNvSpPr txBox="1"/>
      </cdr:nvSpPr>
      <cdr:spPr>
        <a:xfrm xmlns:a="http://schemas.openxmlformats.org/drawingml/2006/main">
          <a:off x="1012825" y="755650"/>
          <a:ext cx="80962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400" dirty="0"/>
            <a:t>p=0.002</a:t>
          </a:r>
          <a:endParaRPr lang="en-US" dirty="0"/>
        </a:p>
      </cdr:txBody>
    </cdr:sp>
  </cdr:relSizeAnchor>
  <cdr:relSizeAnchor xmlns:cdr="http://schemas.openxmlformats.org/drawingml/2006/chartDrawing">
    <cdr:from>
      <cdr:x>0.62621</cdr:x>
      <cdr:y>0.17585</cdr:y>
    </cdr:from>
    <cdr:to>
      <cdr:x>0.7032</cdr:x>
      <cdr:y>0.24658</cdr:y>
    </cdr:to>
    <cdr:sp macro="" textlink="">
      <cdr:nvSpPr>
        <cdr:cNvPr id="3" name="Szövegdoboz 4">
          <a:extLst xmlns:a="http://schemas.openxmlformats.org/drawingml/2006/main">
            <a:ext uri="{FF2B5EF4-FFF2-40B4-BE49-F238E27FC236}">
              <a16:creationId xmlns:a16="http://schemas.microsoft.com/office/drawing/2014/main" xmlns="" id="{A7FF26C5-9C5B-47CA-83C2-D7408893FD1E}"/>
            </a:ext>
          </a:extLst>
        </cdr:cNvPr>
        <cdr:cNvSpPr txBox="1"/>
      </cdr:nvSpPr>
      <cdr:spPr>
        <a:xfrm xmlns:a="http://schemas.openxmlformats.org/drawingml/2006/main">
          <a:off x="6584950" y="765175"/>
          <a:ext cx="80962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400" dirty="0"/>
            <a:t>p&lt;0.001</a:t>
          </a:r>
          <a:endParaRPr lang="en-U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0.20783</cdr:x>
      <cdr:y>0.08164</cdr:y>
    </cdr:from>
    <cdr:to>
      <cdr:x>0.3167</cdr:x>
      <cdr:y>0.17595</cdr:y>
    </cdr:to>
    <cdr:sp macro="" textlink="">
      <cdr:nvSpPr>
        <cdr:cNvPr id="2" name="Szövegdoboz 4">
          <a:extLst xmlns:a="http://schemas.openxmlformats.org/drawingml/2006/main">
            <a:ext uri="{FF2B5EF4-FFF2-40B4-BE49-F238E27FC236}">
              <a16:creationId xmlns:a16="http://schemas.microsoft.com/office/drawing/2014/main" xmlns="" id="{A7FF26C5-9C5B-47CA-83C2-D7408893FD1E}"/>
            </a:ext>
          </a:extLst>
        </cdr:cNvPr>
        <cdr:cNvSpPr txBox="1"/>
      </cdr:nvSpPr>
      <cdr:spPr>
        <a:xfrm xmlns:a="http://schemas.openxmlformats.org/drawingml/2006/main">
          <a:off x="1639094" y="266427"/>
          <a:ext cx="85862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400" dirty="0"/>
            <a:t>p=0.017</a:t>
          </a:r>
          <a:endParaRPr lang="en-US" dirty="0"/>
        </a:p>
      </cdr:txBody>
    </cdr:sp>
  </cdr:relSizeAnchor>
  <cdr:relSizeAnchor xmlns:cdr="http://schemas.openxmlformats.org/drawingml/2006/chartDrawing">
    <cdr:from>
      <cdr:x>0.68261</cdr:x>
      <cdr:y>0.08164</cdr:y>
    </cdr:from>
    <cdr:to>
      <cdr:x>0.799</cdr:x>
      <cdr:y>0.17595</cdr:y>
    </cdr:to>
    <cdr:sp macro="" textlink="">
      <cdr:nvSpPr>
        <cdr:cNvPr id="3" name="Szövegdoboz 4">
          <a:extLst xmlns:a="http://schemas.openxmlformats.org/drawingml/2006/main">
            <a:ext uri="{FF2B5EF4-FFF2-40B4-BE49-F238E27FC236}">
              <a16:creationId xmlns:a16="http://schemas.microsoft.com/office/drawing/2014/main" xmlns="" id="{A7FF26C5-9C5B-47CA-83C2-D7408893FD1E}"/>
            </a:ext>
          </a:extLst>
        </cdr:cNvPr>
        <cdr:cNvSpPr txBox="1"/>
      </cdr:nvSpPr>
      <cdr:spPr>
        <a:xfrm xmlns:a="http://schemas.openxmlformats.org/drawingml/2006/main">
          <a:off x="5383510" y="266427"/>
          <a:ext cx="91798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1400" dirty="0"/>
            <a:t>p=0.718</a:t>
          </a:r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80828FF-7FF7-3D4D-9C97-EB06BD7E1207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857EA4BE-5B24-5144-A8A6-0862DDFBA5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6429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B23282-EB1E-9A42-878A-29FB4D7407C6}" type="slidenum">
              <a:rPr lang="hu-HU" sz="1200"/>
              <a:pPr eaLnBrk="1" hangingPunct="1"/>
              <a:t>2</a:t>
            </a:fld>
            <a:endParaRPr lang="hu-HU" sz="120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0000" y="393700"/>
            <a:ext cx="4314825" cy="3235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3686175"/>
            <a:ext cx="6096000" cy="50768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09550" indent="-209550"/>
            <a:r>
              <a:rPr lang="en-GB">
                <a:latin typeface="Calibri" charset="0"/>
              </a:rPr>
              <a:t>Hypertension is one of the most prevalent modifiable risk factors for stroke.</a:t>
            </a:r>
          </a:p>
          <a:p>
            <a:pPr marL="209550" indent="-209550"/>
            <a:r>
              <a:rPr lang="en-GB">
                <a:latin typeface="Calibri" charset="0"/>
              </a:rPr>
              <a:t>It markedly increases the level of risk.</a:t>
            </a:r>
          </a:p>
          <a:p>
            <a:pPr marL="209550" indent="-209550"/>
            <a:r>
              <a:rPr lang="en-GB">
                <a:latin typeface="Calibri" charset="0"/>
              </a:rPr>
              <a:t>Therefore, improving blood pressure in individuals at risk of stroke is likely to have beneficial effects.</a:t>
            </a:r>
          </a:p>
          <a:p>
            <a:pPr marL="209550" indent="-209550"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 marL="209550" indent="-209550">
              <a:spcBef>
                <a:spcPct val="0"/>
              </a:spcBef>
            </a:pPr>
            <a:r>
              <a:rPr lang="en-GB" sz="1000">
                <a:latin typeface="Calibri" charset="0"/>
              </a:rPr>
              <a:t>Alberts MJ. Update on the treatment and prevention of ischaemic stroke. </a:t>
            </a:r>
            <a:r>
              <a:rPr lang="en-GB" sz="1000" i="1">
                <a:latin typeface="Calibri" charset="0"/>
              </a:rPr>
              <a:t>Curr Med Res Opin</a:t>
            </a:r>
            <a:r>
              <a:rPr lang="en-GB" sz="1000">
                <a:latin typeface="Calibri" charset="0"/>
              </a:rPr>
              <a:t> 2003;19:438–441.</a:t>
            </a:r>
            <a:endParaRPr lang="en-US" sz="10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ECA8B-423C-D24B-84B2-B6F8C23E0840}" type="slidenum">
              <a:rPr lang="hu-HU" sz="1200"/>
              <a:pPr eaLnBrk="1" hangingPunct="1"/>
              <a:t>18</a:t>
            </a:fld>
            <a:endParaRPr lang="hu-HU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54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ECA8B-423C-D24B-84B2-B6F8C23E0840}" type="slidenum">
              <a:rPr lang="hu-HU" sz="1200"/>
              <a:pPr eaLnBrk="1" hangingPunct="1"/>
              <a:t>19</a:t>
            </a:fld>
            <a:endParaRPr lang="hu-HU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77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ECA8B-423C-D24B-84B2-B6F8C23E0840}" type="slidenum">
              <a:rPr lang="hu-HU" sz="1200"/>
              <a:pPr eaLnBrk="1" hangingPunct="1"/>
              <a:t>20</a:t>
            </a:fld>
            <a:endParaRPr lang="hu-HU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157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485E722-27B3-4649-A4C4-6471952A9D2F}" type="slidenum">
              <a:rPr lang="hu-HU" altLang="x-none" sz="1200" b="0"/>
              <a:pPr eaLnBrk="1" hangingPunct="1"/>
              <a:t>21</a:t>
            </a:fld>
            <a:endParaRPr lang="hu-HU" altLang="x-none" sz="1200" b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852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ECA8B-423C-D24B-84B2-B6F8C23E0840}" type="slidenum">
              <a:rPr lang="hu-HU" sz="1200"/>
              <a:pPr eaLnBrk="1" hangingPunct="1"/>
              <a:t>23</a:t>
            </a:fld>
            <a:endParaRPr lang="hu-HU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7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8E18AD-B1D4-7F41-9391-27197A2164AA}" type="slidenum">
              <a:rPr lang="hu-HU" sz="1200"/>
              <a:pPr eaLnBrk="1" hangingPunct="1"/>
              <a:t>3</a:t>
            </a:fld>
            <a:endParaRPr lang="hu-HU" sz="1200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0000" y="393700"/>
            <a:ext cx="4314825" cy="3236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3686175"/>
            <a:ext cx="6096000" cy="50768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en-US" dirty="0">
                <a:latin typeface="Calibri" charset="0"/>
              </a:rPr>
              <a:t>Hypertension induces target-organ damage, leading to an increased risk of stroke, cardiovascular disease and renal failure.</a:t>
            </a:r>
            <a:r>
              <a:rPr lang="en-US" baseline="30000" dirty="0">
                <a:latin typeface="Calibri" charset="0"/>
              </a:rPr>
              <a:t>1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Antihypertensives</a:t>
            </a:r>
            <a:r>
              <a:rPr lang="en-US" dirty="0">
                <a:latin typeface="Calibri" charset="0"/>
              </a:rPr>
              <a:t>, such as </a:t>
            </a:r>
            <a:r>
              <a:rPr lang="en-US" dirty="0" err="1">
                <a:latin typeface="Calibri" charset="0"/>
              </a:rPr>
              <a:t>telmisartan</a:t>
            </a:r>
            <a:r>
              <a:rPr lang="en-GB" dirty="0">
                <a:latin typeface="Calibri" charset="0"/>
              </a:rPr>
              <a:t> (an ARB)</a:t>
            </a:r>
            <a:r>
              <a:rPr lang="en-US" dirty="0">
                <a:latin typeface="Calibri" charset="0"/>
              </a:rPr>
              <a:t>, can reduce the risk of these outcomes.</a:t>
            </a:r>
          </a:p>
          <a:p>
            <a:pPr marL="228600" indent="-228600" eaLnBrk="1" hangingPunct="1"/>
            <a:r>
              <a:rPr lang="en-US" dirty="0">
                <a:latin typeface="Calibri" charset="0"/>
              </a:rPr>
              <a:t>In addition to its effects on blood pressure, angiotensin II also exerts a wide variety of deleterious effects on target organs that can hasten end-organ damage.</a:t>
            </a:r>
            <a:r>
              <a:rPr lang="en-US" baseline="30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 These effects are mediated directly or via several signal transduction pathways that lead to cellular proliferation, increased oxidative stress and reduced nitric oxide.</a:t>
            </a:r>
            <a:r>
              <a:rPr lang="en-US" baseline="30000" dirty="0">
                <a:latin typeface="Calibri" charset="0"/>
              </a:rPr>
              <a:t>2</a:t>
            </a:r>
            <a:endParaRPr lang="en-US" dirty="0">
              <a:latin typeface="Calibri" charset="0"/>
            </a:endParaRPr>
          </a:p>
          <a:p>
            <a:pPr marL="228600" indent="-228600" eaLnBrk="1" hangingPunct="1"/>
            <a:r>
              <a:rPr lang="en-US" dirty="0">
                <a:latin typeface="Calibri" charset="0"/>
              </a:rPr>
              <a:t>Therefore, interventions that target the</a:t>
            </a:r>
            <a:r>
              <a:rPr lang="en-GB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RAAS can have benefits in addition to their effects on hypertension. </a:t>
            </a:r>
          </a:p>
          <a:p>
            <a:pPr marL="228600" indent="-228600"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000" dirty="0">
                <a:latin typeface="Calibri" charset="0"/>
              </a:rPr>
              <a:t>Whitworth JA. 2003 World Health Organization (WHO)/International Society of Hypertension (ISH) statement on management of hypertension. </a:t>
            </a:r>
            <a:r>
              <a:rPr lang="en-US" sz="1000" i="1" dirty="0">
                <a:latin typeface="Calibri" charset="0"/>
              </a:rPr>
              <a:t>J </a:t>
            </a:r>
            <a:r>
              <a:rPr lang="en-US" sz="1000" i="1" dirty="0" err="1">
                <a:latin typeface="Calibri" charset="0"/>
              </a:rPr>
              <a:t>Hypertens</a:t>
            </a:r>
            <a:r>
              <a:rPr lang="en-US" sz="1000" dirty="0">
                <a:latin typeface="Calibri" charset="0"/>
              </a:rPr>
              <a:t> 2003; 21(11):1983–1992.</a:t>
            </a:r>
          </a:p>
          <a:p>
            <a:pPr marL="228600" indent="-2286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000" dirty="0" err="1">
                <a:latin typeface="Calibri" charset="0"/>
              </a:rPr>
              <a:t>Willenheimer</a:t>
            </a:r>
            <a:r>
              <a:rPr lang="en-US" sz="1000" dirty="0">
                <a:latin typeface="Calibri" charset="0"/>
              </a:rPr>
              <a:t> R, et al. AT</a:t>
            </a:r>
            <a:r>
              <a:rPr lang="en-US" sz="1000" baseline="-25000" dirty="0">
                <a:latin typeface="Calibri" charset="0"/>
              </a:rPr>
              <a:t>1</a:t>
            </a:r>
            <a:r>
              <a:rPr lang="en-US" sz="1000" dirty="0">
                <a:latin typeface="Calibri" charset="0"/>
              </a:rPr>
              <a:t>-receptor blockers in hypertension and heart failure: clinical experience and future directions. </a:t>
            </a:r>
            <a:r>
              <a:rPr lang="en-US" sz="1000" i="1" dirty="0" err="1">
                <a:latin typeface="Calibri" charset="0"/>
              </a:rPr>
              <a:t>Eur</a:t>
            </a:r>
            <a:r>
              <a:rPr lang="en-US" sz="1000" i="1" dirty="0">
                <a:latin typeface="Calibri" charset="0"/>
              </a:rPr>
              <a:t> Heart J</a:t>
            </a:r>
            <a:r>
              <a:rPr lang="en-US" sz="1000" dirty="0">
                <a:latin typeface="Calibri" charset="0"/>
              </a:rPr>
              <a:t> 1999;20:997–1008.</a:t>
            </a:r>
          </a:p>
        </p:txBody>
      </p:sp>
    </p:spTree>
    <p:extLst>
      <p:ext uri="{BB962C8B-B14F-4D97-AF65-F5344CB8AC3E}">
        <p14:creationId xmlns:p14="http://schemas.microsoft.com/office/powerpoint/2010/main" val="17211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907C10-3E1E-3C49-86BE-A3573AA12BFC}" type="slidenum">
              <a:rPr lang="hu-HU" sz="1200"/>
              <a:pPr eaLnBrk="1" hangingPunct="1"/>
              <a:t>5</a:t>
            </a:fld>
            <a:endParaRPr lang="hu-HU" sz="1200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3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ECA8B-423C-D24B-84B2-B6F8C23E0840}" type="slidenum">
              <a:rPr lang="hu-HU" sz="1200"/>
              <a:pPr eaLnBrk="1" hangingPunct="1"/>
              <a:t>7</a:t>
            </a:fld>
            <a:endParaRPr lang="hu-HU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9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neuropszichológiai</a:t>
            </a:r>
            <a:r>
              <a:rPr lang="hu-HU" dirty="0" smtClean="0"/>
              <a:t> tesztek eredményét szintén táblázatba foglaltam. És itt látható, hogy  főleg a rövidtávú memóriát és figyelmet felmérő tesztek során teljesítettek jobbana betegek egy év után. A tesztek eredményét </a:t>
            </a:r>
            <a:r>
              <a:rPr lang="hu-HU" dirty="0" err="1" smtClean="0"/>
              <a:t>összeítő</a:t>
            </a:r>
            <a:r>
              <a:rPr lang="hu-HU" dirty="0" smtClean="0"/>
              <a:t> </a:t>
            </a:r>
            <a:r>
              <a:rPr lang="hu-HU" dirty="0" err="1" smtClean="0"/>
              <a:t>score</a:t>
            </a:r>
            <a:r>
              <a:rPr lang="hu-HU" dirty="0" smtClean="0"/>
              <a:t> is jelentősen jobb volt, ami azt tükrözi, hogy a betegek kognitív funkciója összességében jobb. A szorongás mértéke pedig jelentősen csökkent a betegek körében.</a:t>
            </a:r>
          </a:p>
        </p:txBody>
      </p:sp>
      <p:sp>
        <p:nvSpPr>
          <p:cNvPr id="2970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42971-FE8C-4337-8080-D6B9AB3B2C56}" type="slidenum">
              <a:rPr lang="hu-HU" smtClean="0"/>
              <a:pPr/>
              <a:t>10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733123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/>
              <a:t>Ezen az ábrán látható az, hogy azon betegek akik az ekvivalencia vonal fellett helyezkednek el jobban teljesítettek egy év után.</a:t>
            </a:r>
          </a:p>
        </p:txBody>
      </p:sp>
      <p:sp>
        <p:nvSpPr>
          <p:cNvPr id="3072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4A271-6A89-4562-8ECD-DBA5A0438F1C}" type="slidenum">
              <a:rPr lang="hu-HU" smtClean="0"/>
              <a:pPr/>
              <a:t>11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12490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EA4BE-5B24-5144-A8A6-0862DDFBA553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2134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ECA8B-423C-D24B-84B2-B6F8C23E0840}" type="slidenum">
              <a:rPr lang="hu-HU" sz="1200"/>
              <a:pPr eaLnBrk="1" hangingPunct="1"/>
              <a:t>16</a:t>
            </a:fld>
            <a:endParaRPr lang="hu-HU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28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ECA8B-423C-D24B-84B2-B6F8C23E0840}" type="slidenum">
              <a:rPr lang="hu-HU" sz="1200"/>
              <a:pPr eaLnBrk="1" hangingPunct="1"/>
              <a:t>17</a:t>
            </a:fld>
            <a:endParaRPr lang="hu-HU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81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7E220-A95D-5846-8943-091AF6468F82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4CD5D-B326-6542-8557-826375D325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1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6E51-E271-054D-82A2-731DBE2EA146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1AC94-684D-6247-AF61-F65A7C5956A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4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8D6D1-3C2D-C643-A13A-EFFB62A19A32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2E9A-383F-2249-AD17-919C8114756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69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15EA1-22FE-EA49-8664-344E16728054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CC005-62BF-1946-BB63-D5773B8897C3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946AC-D1C5-1A48-86CA-D5E3FB2BC035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19C03-0984-D34E-880B-802BC62C7E5F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84D4D-9D50-F04E-8E25-2C4EA1189E25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7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34DD7-CBC7-0240-94AE-897923B030EB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F8BF6-160E-FC4B-A883-EA015ACCC9EE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1BDD4-701E-284F-91AC-19F86704CF77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B807F-5788-BF4B-9EBA-C2289D557409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3CC56-6407-7B4E-AC0E-55912AE94F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44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A8847-0C07-EB44-88AE-5023BD08E6A1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D8F54-4188-0546-95CD-739866DB7945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65723-C438-2B43-B601-9D39419745A2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044D7-D83C-B447-883E-E4BBA3B83ABE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6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F7ABF2-D82D-3C41-90BB-60CAD0E35D1E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4EA5A-B02F-B749-A869-22971A9DFF29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F710-A5BF-324F-AF92-9698BDA143FE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1F441-5C1B-EF4E-B0C4-A203917D35B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58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FFD0-3ACB-A44B-AD23-56E67E290900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43EB0-B88D-BC4A-9B75-3009F14BDB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AC1AC-0CD0-1440-BC5A-E05E38863B35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49CF4-5E99-844D-A24D-1CDE6BA8BB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31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11E70-3056-A74C-92A8-0585326C48E1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AD46B-4484-8E4B-9A0B-67157B8C88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94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80D30-BA74-BD42-8A5A-35F14A273218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8AF0-7D09-134A-BF3A-9354A882BD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6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82B04-3902-CF48-97ED-03BF3A192C4A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17178-3387-AC4A-A610-BF20668644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12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8ABD7-935B-F649-AA99-2F8F9723F143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3FD48-690E-4A44-B126-99BD8A08DF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635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E11D8310-5201-0D45-BAA6-4F6081487091}" type="datetimeFigureOut">
              <a:rPr lang="hu-HU"/>
              <a:pPr>
                <a:defRPr/>
              </a:pPr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C96B020E-DD6F-FE44-A510-6C67830F310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ea typeface="+mn-ea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a typeface="+mn-ea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DEFA2E6-32A8-CF48-81B0-A6AFCF92D1E5}" type="slidenum">
              <a:rPr lang="hu-HU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hu-HU" smtClean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6.m4a"/><Relationship Id="rId7" Type="http://schemas.openxmlformats.org/officeDocument/2006/relationships/image" Target="../media/image9.jpeg"/><Relationship Id="rId12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jpe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9.m4a"/><Relationship Id="rId7" Type="http://schemas.openxmlformats.org/officeDocument/2006/relationships/oleObject" Target="../embeddings/oleObject4.bin"/><Relationship Id="rId2" Type="http://schemas.microsoft.com/office/2007/relationships/media" Target="../media/media19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3.e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8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8.m4a"/><Relationship Id="rId7" Type="http://schemas.openxmlformats.org/officeDocument/2006/relationships/image" Target="../media/image12.jpeg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4" y="527711"/>
            <a:ext cx="9144000" cy="1019175"/>
          </a:xfrm>
        </p:spPr>
        <p:txBody>
          <a:bodyPr>
            <a:normAutofit fontScale="90000"/>
          </a:bodyPr>
          <a:lstStyle/>
          <a:p>
            <a:r>
              <a:rPr lang="hu-HU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6812844" y="6446838"/>
            <a:ext cx="230434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</p:txBody>
      </p:sp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3851920" y="3501008"/>
            <a:ext cx="1320170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hu-HU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To feed the flame!</a:t>
            </a:r>
          </a:p>
        </p:txBody>
      </p:sp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2089381" y="6387758"/>
            <a:ext cx="58736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hu-HU" sz="2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hu-HU" sz="22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Belgrad</a:t>
            </a:r>
            <a:r>
              <a:rPr lang="hu-HU" sz="2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 ESNCH,  17th of </a:t>
            </a:r>
            <a:r>
              <a:rPr lang="hu-HU" sz="22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October</a:t>
            </a:r>
            <a:r>
              <a:rPr lang="hu-HU" sz="2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2021</a:t>
            </a:r>
            <a:endParaRPr lang="en-US" sz="2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5056748"/>
            <a:ext cx="70273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L. </a:t>
            </a:r>
            <a:r>
              <a:rPr lang="en-US" sz="2800" dirty="0" err="1" smtClean="0">
                <a:latin typeface="Times New Roman" charset="0"/>
                <a:ea typeface="Times New Roman" charset="0"/>
                <a:cs typeface="Times New Roman" charset="0"/>
              </a:rPr>
              <a:t>Csiba</a:t>
            </a: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Department of Neurology, Debrecen University</a:t>
            </a:r>
          </a:p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Hungary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6" descr="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6" y="1666487"/>
            <a:ext cx="7727384" cy="335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93917" y="-6168"/>
            <a:ext cx="803617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Effect of 2 </a:t>
            </a:r>
            <a:r>
              <a:rPr lang="hu-H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ypes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of </a:t>
            </a:r>
            <a:r>
              <a:rPr lang="hu-H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ntihypertensive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herapy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hu-H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on </a:t>
            </a:r>
            <a:r>
              <a:rPr lang="hu-H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ognition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hu-H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essel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all </a:t>
            </a:r>
            <a:endParaRPr lang="hu-HU" sz="2000" dirty="0">
              <a:effectLst/>
              <a:latin typeface="Open Sans"/>
              <a:ea typeface="Calibri" panose="020F0502020204030204" pitchFamily="34" charset="0"/>
            </a:endParaRPr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7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185">
        <p:dissolve/>
      </p:transition>
    </mc:Choice>
    <mc:Fallback>
      <p:transition advTm="1518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384653"/>
              </p:ext>
            </p:extLst>
          </p:nvPr>
        </p:nvGraphicFramePr>
        <p:xfrm>
          <a:off x="2058924" y="1196752"/>
          <a:ext cx="5413716" cy="536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3716"/>
              </a:tblGrid>
              <a:tr h="601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1" dirty="0" smtClean="0">
                          <a:latin typeface="Arial"/>
                          <a:ea typeface="MS Mincho"/>
                        </a:rPr>
                        <a:t>Tests</a:t>
                      </a:r>
                      <a:endParaRPr lang="hu-HU" sz="2800" b="1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Reaction time </a:t>
                      </a:r>
                      <a:r>
                        <a:rPr lang="en-GB" sz="2800" b="0" dirty="0" smtClean="0">
                          <a:latin typeface="Arial"/>
                          <a:ea typeface="MS Mincho"/>
                        </a:rPr>
                        <a:t>(sec</a:t>
                      </a:r>
                      <a:r>
                        <a:rPr lang="en-GB" sz="2800" b="0" dirty="0">
                          <a:latin typeface="Arial"/>
                          <a:ea typeface="MS Mincho"/>
                        </a:rPr>
                        <a:t>.)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Selective reaction time   </a:t>
                      </a:r>
                      <a:r>
                        <a:rPr lang="en-GB" sz="2800" b="0" dirty="0" smtClean="0">
                          <a:latin typeface="Arial"/>
                          <a:ea typeface="MS Mincho"/>
                        </a:rPr>
                        <a:t>(sec</a:t>
                      </a:r>
                      <a:r>
                        <a:rPr lang="en-GB" sz="2800" b="0" dirty="0">
                          <a:latin typeface="Arial"/>
                          <a:ea typeface="MS Mincho"/>
                        </a:rPr>
                        <a:t>.)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Rey</a:t>
                      </a:r>
                      <a:r>
                        <a:rPr lang="hu-HU" sz="2800" b="0" baseline="0" dirty="0" smtClean="0">
                          <a:latin typeface="Arial"/>
                          <a:ea typeface="MS Mincho"/>
                        </a:rPr>
                        <a:t> verbal learning (no.)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Recognition </a:t>
                      </a:r>
                      <a:r>
                        <a:rPr lang="hu-HU" sz="2800" b="0" baseline="0" dirty="0" smtClean="0">
                          <a:latin typeface="Arial"/>
                          <a:ea typeface="MS Mincho"/>
                        </a:rPr>
                        <a:t>(no.)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0" dirty="0" err="1">
                          <a:latin typeface="Arial"/>
                          <a:ea typeface="MS Mincho"/>
                        </a:rPr>
                        <a:t>Pieron</a:t>
                      </a:r>
                      <a:r>
                        <a:rPr lang="en-GB" sz="2800" b="0" dirty="0">
                          <a:latin typeface="Arial"/>
                          <a:ea typeface="MS Mincho"/>
                        </a:rPr>
                        <a:t> </a:t>
                      </a: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t</a:t>
                      </a:r>
                      <a:r>
                        <a:rPr lang="en-GB" sz="2800" b="0" dirty="0" err="1" smtClean="0">
                          <a:latin typeface="Arial"/>
                          <a:ea typeface="MS Mincho"/>
                        </a:rPr>
                        <a:t>est</a:t>
                      </a:r>
                      <a:r>
                        <a:rPr lang="en-GB" sz="2800" b="0" dirty="0" smtClean="0">
                          <a:latin typeface="Arial"/>
                          <a:ea typeface="MS Mincho"/>
                        </a:rPr>
                        <a:t> </a:t>
                      </a:r>
                      <a:r>
                        <a:rPr lang="en-GB" sz="2800" b="0" dirty="0">
                          <a:latin typeface="Arial"/>
                          <a:ea typeface="MS Mincho"/>
                        </a:rPr>
                        <a:t>(%)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Digit connection</a:t>
                      </a:r>
                      <a:r>
                        <a:rPr lang="hu-HU" sz="2800" b="0" baseline="0" dirty="0" smtClean="0">
                          <a:latin typeface="Arial"/>
                          <a:ea typeface="MS Mincho"/>
                        </a:rPr>
                        <a:t> </a:t>
                      </a:r>
                      <a:r>
                        <a:rPr lang="en-GB" sz="2800" b="0" dirty="0" smtClean="0">
                          <a:latin typeface="Arial"/>
                          <a:ea typeface="MS Mincho"/>
                        </a:rPr>
                        <a:t>(sec</a:t>
                      </a:r>
                      <a:r>
                        <a:rPr lang="en-GB" sz="2800" b="0" dirty="0">
                          <a:latin typeface="Arial"/>
                          <a:ea typeface="MS Mincho"/>
                        </a:rPr>
                        <a:t>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Digit recall </a:t>
                      </a:r>
                      <a:r>
                        <a:rPr lang="en-GB" sz="2800" b="0" dirty="0" smtClean="0">
                          <a:latin typeface="Arial"/>
                          <a:ea typeface="MS Mincho"/>
                        </a:rPr>
                        <a:t>(no.</a:t>
                      </a: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Mozaic test </a:t>
                      </a:r>
                      <a:r>
                        <a:rPr lang="en-GB" sz="2800" b="0" dirty="0" smtClean="0">
                          <a:latin typeface="Arial"/>
                          <a:ea typeface="MS Mincho"/>
                        </a:rPr>
                        <a:t>(sec</a:t>
                      </a:r>
                      <a:r>
                        <a:rPr lang="en-GB" sz="2800" b="0" dirty="0">
                          <a:latin typeface="Arial"/>
                          <a:ea typeface="MS Mincho"/>
                        </a:rPr>
                        <a:t>.)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  <a:tr h="529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b="0" dirty="0" smtClean="0">
                          <a:latin typeface="Arial"/>
                          <a:ea typeface="MS Mincho"/>
                        </a:rPr>
                        <a:t>Digit symbol  t</a:t>
                      </a:r>
                      <a:r>
                        <a:rPr lang="en-GB" sz="2800" b="0" dirty="0" err="1" smtClean="0">
                          <a:latin typeface="Arial"/>
                          <a:ea typeface="MS Mincho"/>
                        </a:rPr>
                        <a:t>est</a:t>
                      </a:r>
                      <a:r>
                        <a:rPr lang="en-GB" sz="2800" b="0" dirty="0" smtClean="0">
                          <a:latin typeface="Arial"/>
                          <a:ea typeface="MS Mincho"/>
                        </a:rPr>
                        <a:t> </a:t>
                      </a:r>
                      <a:r>
                        <a:rPr lang="en-GB" sz="2800" b="0" dirty="0">
                          <a:latin typeface="Arial"/>
                          <a:ea typeface="MS Mincho"/>
                        </a:rPr>
                        <a:t>(no.)</a:t>
                      </a:r>
                      <a:endParaRPr lang="hu-HU" sz="2800" b="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10914" y="-156524"/>
            <a:ext cx="8352928" cy="93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Cognitive tests</a:t>
            </a:r>
            <a:endParaRPr lang="hu-HU" sz="4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7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469">
        <p:dissolve/>
      </p:transition>
    </mc:Choice>
    <mc:Fallback>
      <p:transition advTm="1446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3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512253"/>
            <a:ext cx="7430752" cy="46444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0" name="Szövegdoboz 8"/>
          <p:cNvSpPr txBox="1">
            <a:spLocks noChangeArrowheads="1"/>
          </p:cNvSpPr>
          <p:nvPr/>
        </p:nvSpPr>
        <p:spPr bwMode="auto">
          <a:xfrm>
            <a:off x="6588734" y="2060848"/>
            <a:ext cx="1655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 &lt;0.0001</a:t>
            </a:r>
          </a:p>
        </p:txBody>
      </p:sp>
      <p:sp>
        <p:nvSpPr>
          <p:cNvPr id="10" name="Téglalap 9"/>
          <p:cNvSpPr/>
          <p:nvPr/>
        </p:nvSpPr>
        <p:spPr>
          <a:xfrm>
            <a:off x="-72977" y="44450"/>
            <a:ext cx="91289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Improvement</a:t>
            </a:r>
            <a:r>
              <a:rPr lang="hu-HU" sz="4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hu-HU" sz="40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sz="4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 sum of cognitive tests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hu-HU" sz="4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fter 1 year anti-HT therapy</a:t>
            </a:r>
            <a:r>
              <a:rPr lang="hu-HU" sz="3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hu-HU" sz="2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		</a:t>
            </a:r>
            <a:endParaRPr lang="hu-HU" sz="20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324544" y="-99914"/>
            <a:ext cx="9865096" cy="93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endParaRPr lang="hu-HU" sz="36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81872" y="6181636"/>
            <a:ext cx="4536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Csikai</a:t>
            </a:r>
            <a:r>
              <a:rPr 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E..Csiba</a:t>
            </a:r>
            <a:r>
              <a:rPr lang="hu-H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hu-H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(Baltimore).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2019;98(34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):e16966.</a:t>
            </a:r>
            <a:r>
              <a:rPr lang="hu-HU" sz="1200" dirty="0"/>
              <a:t> </a:t>
            </a:r>
            <a:r>
              <a:rPr lang="hu-HU" sz="1200" dirty="0" smtClean="0"/>
              <a:t>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1920" y="6453336"/>
            <a:ext cx="55193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Times New Roman" charset="0"/>
                <a:ea typeface="Times New Roman" charset="0"/>
                <a:cs typeface="Times New Roman" charset="0"/>
              </a:rPr>
              <a:t>Czuriga-Kovács</a:t>
            </a:r>
            <a:r>
              <a:rPr lang="hu-HU" sz="1200" b="1" dirty="0" smtClean="0">
                <a:latin typeface="Times New Roman" charset="0"/>
                <a:ea typeface="Times New Roman" charset="0"/>
                <a:cs typeface="Times New Roman" charset="0"/>
              </a:rPr>
              <a:t>..</a:t>
            </a:r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Csiba </a:t>
            </a:r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..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CNS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Neurol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Disord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Drug Targets. 2016;15(6):690-8.</a:t>
            </a:r>
            <a:r>
              <a:rPr lang="hr-HR" sz="1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9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7014">
        <p:dissolve/>
      </p:transition>
    </mc:Choice>
    <mc:Fallback>
      <p:transition advTm="1701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3608" y="-387424"/>
            <a:ext cx="8229600" cy="1143000"/>
          </a:xfrm>
        </p:spPr>
        <p:txBody>
          <a:bodyPr/>
          <a:lstStyle/>
          <a:p>
            <a:pPr algn="l"/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 New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questions on HT pts.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period of ACE therapy?  </a:t>
            </a:r>
          </a:p>
          <a:p>
            <a:pPr lvl="3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IMT?</a:t>
            </a:r>
          </a:p>
          <a:p>
            <a:pPr lvl="3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FMD?</a:t>
            </a:r>
          </a:p>
          <a:p>
            <a:pPr lvl="3"/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Arteriograph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3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Cognition?</a:t>
            </a:r>
          </a:p>
          <a:p>
            <a:pPr lvl="3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Correlation between BP decrease and cognition?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hu-HU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 </a:t>
            </a:r>
            <a:r>
              <a:rPr lang="hu-HU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</a:t>
            </a:r>
            <a:r>
              <a:rPr lang="hu-HU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Enalapril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vs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1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7310">
        <p:dissolve/>
      </p:transition>
    </mc:Choice>
    <mc:Fallback>
      <p:transition advTm="5731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7544" y="404664"/>
            <a:ext cx="7772400" cy="1500187"/>
          </a:xfrm>
        </p:spPr>
        <p:txBody>
          <a:bodyPr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Enalapril</a:t>
            </a:r>
            <a:r>
              <a:rPr lang="en-US" sz="4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vs </a:t>
            </a:r>
            <a:r>
              <a:rPr lang="en-US" sz="44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r>
              <a:rPr lang="en-US" sz="4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US" sz="4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8382000" cy="3149600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2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574">
        <p:dissolve/>
      </p:transition>
    </mc:Choice>
    <mc:Fallback>
      <p:transition advTm="957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Recently diagnosed, non-treated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asymptomatic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HT patients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n=105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3248980"/>
            <a:ext cx="4038600" cy="79208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Baseline</a:t>
            </a:r>
          </a:p>
          <a:p>
            <a:pPr marL="0" indent="0"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232" y="2996952"/>
            <a:ext cx="4038600" cy="57606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3 months later</a:t>
            </a:r>
          </a:p>
          <a:p>
            <a:pPr marL="0" indent="0">
              <a:buNone/>
            </a:pP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361">
        <p:dissolve/>
      </p:transition>
    </mc:Choice>
    <mc:Fallback>
      <p:transition advTm="1036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hu-H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44463" y="3429000"/>
            <a:ext cx="8999537" cy="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28" name="Szövegdoboz 10"/>
          <p:cNvSpPr txBox="1">
            <a:spLocks noChangeArrowheads="1"/>
          </p:cNvSpPr>
          <p:nvPr/>
        </p:nvSpPr>
        <p:spPr bwMode="auto">
          <a:xfrm>
            <a:off x="8064500" y="3573463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hu-HU" sz="1800" b="1" dirty="0" smtClean="0">
                <a:latin typeface="Times New Roman" charset="0"/>
                <a:ea typeface="Times New Roman" charset="0"/>
                <a:cs typeface="Times New Roman" charset="0"/>
              </a:rPr>
              <a:t>time</a:t>
            </a:r>
            <a:endParaRPr lang="hu-HU" sz="1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7829" name="Szövegdoboz 11"/>
          <p:cNvSpPr txBox="1">
            <a:spLocks noChangeArrowheads="1"/>
          </p:cNvSpPr>
          <p:nvPr/>
        </p:nvSpPr>
        <p:spPr bwMode="auto">
          <a:xfrm>
            <a:off x="1403648" y="2492896"/>
            <a:ext cx="1728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Inclusion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2051720" y="2852936"/>
            <a:ext cx="0" cy="4333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1" name="Szövegdoboz 14"/>
          <p:cNvSpPr txBox="1">
            <a:spLocks noChangeArrowheads="1"/>
          </p:cNvSpPr>
          <p:nvPr/>
        </p:nvSpPr>
        <p:spPr bwMode="auto">
          <a:xfrm>
            <a:off x="1691680" y="3429000"/>
            <a:ext cx="19446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 dirty="0">
                <a:latin typeface="Times New Roman" charset="0"/>
                <a:ea typeface="Times New Roman" charset="0"/>
                <a:cs typeface="Times New Roman" charset="0"/>
              </a:rPr>
              <a:t>- HT </a:t>
            </a: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diagosis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hu-HU" sz="1800" dirty="0"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anamnesis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neurol.exam.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abs</a:t>
            </a:r>
          </a:p>
          <a:p>
            <a:pPr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CT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FontTx/>
              <a:buChar char="-"/>
            </a:pPr>
            <a:r>
              <a:rPr lang="hu-HU" sz="1800" dirty="0">
                <a:latin typeface="Times New Roman" charset="0"/>
                <a:ea typeface="Times New Roman" charset="0"/>
                <a:cs typeface="Times New Roman" charset="0"/>
              </a:rPr>
              <a:t>ABPM</a:t>
            </a:r>
          </a:p>
        </p:txBody>
      </p:sp>
      <p:sp>
        <p:nvSpPr>
          <p:cNvPr id="77834" name="Szövegdoboz 19"/>
          <p:cNvSpPr txBox="1">
            <a:spLocks noChangeArrowheads="1"/>
          </p:cNvSpPr>
          <p:nvPr/>
        </p:nvSpPr>
        <p:spPr bwMode="auto">
          <a:xfrm>
            <a:off x="1691680" y="5229200"/>
            <a:ext cx="22320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neuropsych. 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hu-HU" sz="1800" dirty="0" err="1" smtClean="0">
                <a:latin typeface="Times New Roman" charset="0"/>
                <a:ea typeface="Times New Roman" charset="0"/>
                <a:cs typeface="Times New Roman" charset="0"/>
              </a:rPr>
              <a:t>ests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IMT  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hu-HU" sz="1800" dirty="0" err="1" smtClean="0">
                <a:latin typeface="Times New Roman" charset="0"/>
                <a:ea typeface="Times New Roman" charset="0"/>
                <a:cs typeface="Times New Roman" charset="0"/>
              </a:rPr>
              <a:t>rterial</a:t>
            </a: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1800" dirty="0" err="1" smtClean="0"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FMD </a:t>
            </a:r>
          </a:p>
        </p:txBody>
      </p:sp>
      <p:sp>
        <p:nvSpPr>
          <p:cNvPr id="77835" name="Szövegdoboz 21"/>
          <p:cNvSpPr txBox="1">
            <a:spLocks noChangeArrowheads="1"/>
          </p:cNvSpPr>
          <p:nvPr/>
        </p:nvSpPr>
        <p:spPr bwMode="auto">
          <a:xfrm>
            <a:off x="827584" y="3501008"/>
            <a:ext cx="86409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 dirty="0">
                <a:latin typeface="Times New Roman" charset="0"/>
                <a:ea typeface="Times New Roman" charset="0"/>
                <a:cs typeface="Times New Roman" charset="0"/>
              </a:rPr>
              <a:t>0. </a:t>
            </a: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day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7838" name="Szövegdoboz 25"/>
          <p:cNvSpPr txBox="1">
            <a:spLocks noChangeArrowheads="1"/>
          </p:cNvSpPr>
          <p:nvPr/>
        </p:nvSpPr>
        <p:spPr bwMode="auto">
          <a:xfrm>
            <a:off x="3995948" y="2895898"/>
            <a:ext cx="1727449" cy="1477328"/>
          </a:xfrm>
          <a:prstGeom prst="rect">
            <a:avLst/>
          </a:prstGeom>
          <a:solidFill>
            <a:schemeClr val="tx1"/>
          </a:solidFill>
          <a:ln w="9525">
            <a:solidFill>
              <a:srgbClr val="4F81B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Start of 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hu-HU" sz="18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harmacoth</a:t>
            </a:r>
            <a:r>
              <a:rPr lang="hu-HU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eaLnBrk="1" hangingPunct="1"/>
            <a:r>
              <a:rPr lang="hu-HU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ACE-I:</a:t>
            </a:r>
            <a:endParaRPr lang="hu-HU" sz="18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hu-HU" sz="18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nalapril</a:t>
            </a:r>
            <a:r>
              <a:rPr lang="hu-HU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18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or</a:t>
            </a:r>
            <a:endParaRPr lang="hu-HU" sz="18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hu-HU" sz="18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endParaRPr lang="hu-HU"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7839" name="Szövegdoboz 26"/>
          <p:cNvSpPr txBox="1">
            <a:spLocks noChangeArrowheads="1"/>
          </p:cNvSpPr>
          <p:nvPr/>
        </p:nvSpPr>
        <p:spPr bwMode="auto">
          <a:xfrm>
            <a:off x="7380288" y="1989138"/>
            <a:ext cx="2232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After</a:t>
            </a:r>
          </a:p>
          <a:p>
            <a:pPr eaLnBrk="1" hangingPunct="1"/>
            <a:r>
              <a:rPr lang="hu-HU" sz="1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 months</a:t>
            </a:r>
            <a:endParaRPr lang="hu-HU" sz="18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0" name="Egyenes összekötő nyíllal 29"/>
          <p:cNvCxnSpPr/>
          <p:nvPr/>
        </p:nvCxnSpPr>
        <p:spPr>
          <a:xfrm>
            <a:off x="7667625" y="2924175"/>
            <a:ext cx="0" cy="4333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7020495" y="3581400"/>
            <a:ext cx="19446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-L</a:t>
            </a: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abs</a:t>
            </a:r>
          </a:p>
          <a:p>
            <a:pPr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ABPM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Szövegdoboz 19"/>
          <p:cNvSpPr txBox="1">
            <a:spLocks noChangeArrowheads="1"/>
          </p:cNvSpPr>
          <p:nvPr/>
        </p:nvSpPr>
        <p:spPr bwMode="auto">
          <a:xfrm>
            <a:off x="7020495" y="5085184"/>
            <a:ext cx="22320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neuropsych. 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hu-HU" sz="1800" dirty="0" err="1" smtClean="0">
                <a:latin typeface="Times New Roman" charset="0"/>
                <a:ea typeface="Times New Roman" charset="0"/>
                <a:cs typeface="Times New Roman" charset="0"/>
              </a:rPr>
              <a:t>ests</a:t>
            </a:r>
            <a:endParaRPr lang="hu-HU" sz="1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IMT  </a:t>
            </a:r>
            <a:endParaRPr lang="hu-HU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hu-HU" sz="1800" dirty="0" err="1" smtClean="0">
                <a:latin typeface="Times New Roman" charset="0"/>
                <a:ea typeface="Times New Roman" charset="0"/>
                <a:cs typeface="Times New Roman" charset="0"/>
              </a:rPr>
              <a:t>tiffness</a:t>
            </a:r>
            <a:endParaRPr lang="hu-HU" sz="1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buFontTx/>
              <a:buChar char="-"/>
            </a:pPr>
            <a:r>
              <a:rPr lang="hu-HU" sz="1800" dirty="0" smtClean="0">
                <a:latin typeface="Times New Roman" charset="0"/>
                <a:ea typeface="Times New Roman" charset="0"/>
                <a:cs typeface="Times New Roman" charset="0"/>
              </a:rPr>
              <a:t>FMD  </a:t>
            </a: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7448">
        <p:dissolve/>
      </p:transition>
    </mc:Choice>
    <mc:Fallback>
      <p:transition advTm="574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ardio-bp-abpm-6100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7" y="1104900"/>
            <a:ext cx="1241425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5107" name="Text Box 6"/>
          <p:cNvSpPr txBox="1">
            <a:spLocks noChangeArrowheads="1"/>
          </p:cNvSpPr>
          <p:nvPr/>
        </p:nvSpPr>
        <p:spPr bwMode="auto">
          <a:xfrm>
            <a:off x="1930954" y="1134423"/>
            <a:ext cx="1871662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1. ABPM </a:t>
            </a:r>
            <a:r>
              <a:rPr lang="hu-HU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75108" name="Text Box 7"/>
          <p:cNvSpPr txBox="1">
            <a:spLocks noChangeArrowheads="1"/>
          </p:cNvSpPr>
          <p:nvPr/>
        </p:nvSpPr>
        <p:spPr bwMode="auto">
          <a:xfrm>
            <a:off x="5218782" y="1475973"/>
            <a:ext cx="1152525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2. </a:t>
            </a: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IMT</a:t>
            </a:r>
          </a:p>
        </p:txBody>
      </p:sp>
      <p:sp>
        <p:nvSpPr>
          <p:cNvPr id="175109" name="Text Box 8"/>
          <p:cNvSpPr txBox="1">
            <a:spLocks noChangeArrowheads="1"/>
          </p:cNvSpPr>
          <p:nvPr/>
        </p:nvSpPr>
        <p:spPr bwMode="auto">
          <a:xfrm>
            <a:off x="3742407" y="4182601"/>
            <a:ext cx="2952750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4.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A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rterial  stiffness</a:t>
            </a:r>
            <a:endParaRPr lang="hu-HU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11" name="Line 10"/>
          <p:cNvSpPr>
            <a:spLocks noChangeShapeType="1"/>
          </p:cNvSpPr>
          <p:nvPr/>
        </p:nvSpPr>
        <p:spPr bwMode="auto">
          <a:xfrm flipH="1">
            <a:off x="1618332" y="1465263"/>
            <a:ext cx="577404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12" name="Line 11"/>
          <p:cNvSpPr>
            <a:spLocks noChangeShapeType="1"/>
          </p:cNvSpPr>
          <p:nvPr/>
        </p:nvSpPr>
        <p:spPr bwMode="auto">
          <a:xfrm flipV="1">
            <a:off x="6371307" y="1465263"/>
            <a:ext cx="576263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13" name="Line 12"/>
          <p:cNvSpPr>
            <a:spLocks noChangeShapeType="1"/>
          </p:cNvSpPr>
          <p:nvPr/>
        </p:nvSpPr>
        <p:spPr bwMode="auto">
          <a:xfrm>
            <a:off x="5914440" y="4729380"/>
            <a:ext cx="844109" cy="5995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15" name="Rectangle 16"/>
          <p:cNvSpPr>
            <a:spLocks noChangeArrowheads="1"/>
          </p:cNvSpPr>
          <p:nvPr/>
        </p:nvSpPr>
        <p:spPr bwMode="auto">
          <a:xfrm>
            <a:off x="538832" y="168275"/>
            <a:ext cx="8229600" cy="63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Methods</a:t>
            </a:r>
            <a:endParaRPr lang="hu-HU" sz="4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5117" name="Picture 25" descr="Img1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22" y="255588"/>
            <a:ext cx="1512888" cy="120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5120" name="Picture 24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64" y="4836647"/>
            <a:ext cx="2627784" cy="2016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5121" name="Text Box 8"/>
          <p:cNvSpPr txBox="1">
            <a:spLocks noChangeArrowheads="1"/>
          </p:cNvSpPr>
          <p:nvPr/>
        </p:nvSpPr>
        <p:spPr bwMode="auto">
          <a:xfrm>
            <a:off x="35496" y="4918506"/>
            <a:ext cx="2161282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5. Cognition </a:t>
            </a:r>
            <a:endParaRPr lang="hu-HU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23" name="Line 12"/>
          <p:cNvSpPr>
            <a:spLocks noChangeShapeType="1"/>
          </p:cNvSpPr>
          <p:nvPr/>
        </p:nvSpPr>
        <p:spPr bwMode="auto">
          <a:xfrm>
            <a:off x="1819881" y="5212413"/>
            <a:ext cx="896222" cy="16775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 descr="arteriograf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73" y="4299347"/>
            <a:ext cx="21605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7024103" y="6244034"/>
            <a:ext cx="194548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arterial stiffness:</a:t>
            </a:r>
            <a:b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 PWV (aorta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661" y="5529333"/>
            <a:ext cx="2574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5.1.Complex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attention and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react. 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time</a:t>
            </a:r>
            <a:b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5.2.Executive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functions</a:t>
            </a:r>
            <a:b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5.3.Immediate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memory</a:t>
            </a:r>
            <a:b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5.4.Anxiety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and depression</a:t>
            </a:r>
            <a:endParaRPr lang="en-US" sz="1600" dirty="0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/>
          </p:nvPr>
        </p:nvGraphicFramePr>
        <p:xfrm>
          <a:off x="6512501" y="2229242"/>
          <a:ext cx="2412902" cy="178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5" name="Photo Editor fénykép" r:id="rId10" imgW="12193702" imgH="9142857" progId="MSPhotoEd.3">
                  <p:embed/>
                </p:oleObj>
              </mc:Choice>
              <mc:Fallback>
                <p:oleObj name="Photo Editor fénykép" r:id="rId10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2501" y="2229242"/>
                        <a:ext cx="2412902" cy="1780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90034" y="2912159"/>
            <a:ext cx="3450420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3. 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Flow </a:t>
            </a:r>
            <a:r>
              <a:rPr lang="hu-HU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mediated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dilation</a:t>
            </a:r>
            <a:endParaRPr lang="hu-HU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5774376" y="3011411"/>
            <a:ext cx="576263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1908">
        <p:dissolve/>
      </p:transition>
    </mc:Choice>
    <mc:Fallback>
      <p:transition advTm="1190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ardio-bp-abpm-6100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7" y="1104900"/>
            <a:ext cx="1241425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5107" name="Text Box 6"/>
          <p:cNvSpPr txBox="1">
            <a:spLocks noChangeArrowheads="1"/>
          </p:cNvSpPr>
          <p:nvPr/>
        </p:nvSpPr>
        <p:spPr bwMode="auto">
          <a:xfrm>
            <a:off x="1930954" y="1134423"/>
            <a:ext cx="1871662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1. 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ABPM</a:t>
            </a:r>
            <a:r>
              <a:rPr lang="hu-HU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hu-HU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11" name="Line 10"/>
          <p:cNvSpPr>
            <a:spLocks noChangeShapeType="1"/>
          </p:cNvSpPr>
          <p:nvPr/>
        </p:nvSpPr>
        <p:spPr bwMode="auto">
          <a:xfrm flipH="1">
            <a:off x="1618332" y="1465263"/>
            <a:ext cx="577404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15" name="Rectangle 16"/>
          <p:cNvSpPr>
            <a:spLocks noChangeArrowheads="1"/>
          </p:cNvSpPr>
          <p:nvPr/>
        </p:nvSpPr>
        <p:spPr bwMode="auto">
          <a:xfrm>
            <a:off x="538832" y="168275"/>
            <a:ext cx="8229600" cy="63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hu-HU" sz="4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ABPM</a:t>
            </a:r>
            <a:r>
              <a:rPr lang="hu-HU" sz="4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after</a:t>
            </a:r>
            <a:r>
              <a:rPr lang="hu-HU" sz="4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3 </a:t>
            </a:r>
            <a:r>
              <a:rPr lang="hu-HU" sz="40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months</a:t>
            </a:r>
            <a:r>
              <a:rPr lang="hu-HU" sz="4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ACE-</a:t>
            </a:r>
            <a:r>
              <a:rPr lang="hu-HU" sz="40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therapy</a:t>
            </a:r>
            <a:endParaRPr lang="hu-HU" sz="4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4" r="44128" b="50919"/>
          <a:stretch/>
        </p:blipFill>
        <p:spPr bwMode="auto">
          <a:xfrm>
            <a:off x="319757" y="3501008"/>
            <a:ext cx="7996659" cy="6480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8352551" y="3501008"/>
            <a:ext cx="259767" cy="64807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 t="15200" b="66499"/>
          <a:stretch/>
        </p:blipFill>
        <p:spPr bwMode="auto">
          <a:xfrm>
            <a:off x="2483768" y="2276872"/>
            <a:ext cx="6473188" cy="11521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58">
        <p:dissolve/>
      </p:transition>
    </mc:Choice>
    <mc:Fallback>
      <p:transition advTm="2005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Text Box 7"/>
          <p:cNvSpPr txBox="1">
            <a:spLocks noChangeArrowheads="1"/>
          </p:cNvSpPr>
          <p:nvPr/>
        </p:nvSpPr>
        <p:spPr bwMode="auto">
          <a:xfrm>
            <a:off x="6012160" y="1456335"/>
            <a:ext cx="1152525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2. </a:t>
            </a: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IMT</a:t>
            </a:r>
          </a:p>
        </p:txBody>
      </p:sp>
      <p:sp>
        <p:nvSpPr>
          <p:cNvPr id="175115" name="Rectangle 16"/>
          <p:cNvSpPr>
            <a:spLocks noChangeArrowheads="1"/>
          </p:cNvSpPr>
          <p:nvPr/>
        </p:nvSpPr>
        <p:spPr bwMode="auto">
          <a:xfrm>
            <a:off x="538832" y="168275"/>
            <a:ext cx="8229600" cy="63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hu-HU" sz="4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IMT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after</a:t>
            </a:r>
            <a:r>
              <a:rPr lang="hu-HU" sz="4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3 </a:t>
            </a:r>
            <a:r>
              <a:rPr lang="hu-HU" sz="4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months</a:t>
            </a:r>
            <a:r>
              <a:rPr lang="hu-HU" sz="4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ACE-</a:t>
            </a:r>
            <a:r>
              <a:rPr lang="hu-HU" sz="44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therapy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hu-HU" sz="4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5117" name="Picture 25" descr="Img1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53" y="968375"/>
            <a:ext cx="1512888" cy="120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 t="15200" b="66499"/>
          <a:stretch/>
        </p:blipFill>
        <p:spPr bwMode="auto">
          <a:xfrm>
            <a:off x="2150335" y="2852936"/>
            <a:ext cx="5121018" cy="11521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4262863"/>
            <a:ext cx="515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0.55</a:t>
            </a:r>
            <a:r>
              <a:rPr lang="en-US" sz="1050" dirty="0">
                <a:latin typeface="Times New Roman" charset="0"/>
                <a:ea typeface="Times New Roman" charset="0"/>
                <a:cs typeface="Times New Roman" charset="0"/>
              </a:rPr>
              <a:t>±0.10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0.54</a:t>
            </a:r>
            <a:r>
              <a:rPr lang="en-US" sz="1050" dirty="0" smtClean="0">
                <a:latin typeface="Times New Roman" charset="0"/>
                <a:ea typeface="Times New Roman" charset="0"/>
                <a:cs typeface="Times New Roman" charset="0"/>
              </a:rPr>
              <a:t>±0.08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mm  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          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p=0.1249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9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6586">
        <p:dissolve/>
      </p:transition>
    </mc:Choice>
    <mc:Fallback>
      <p:transition advTm="2658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5" name="Rectangle 16"/>
          <p:cNvSpPr>
            <a:spLocks noChangeArrowheads="1"/>
          </p:cNvSpPr>
          <p:nvPr/>
        </p:nvSpPr>
        <p:spPr bwMode="auto">
          <a:xfrm>
            <a:off x="538832" y="168275"/>
            <a:ext cx="8229600" cy="63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hu-HU" sz="4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FMD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after</a:t>
            </a:r>
            <a:r>
              <a:rPr lang="hu-HU" sz="4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3 </a:t>
            </a:r>
            <a:r>
              <a:rPr lang="hu-HU" sz="4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months</a:t>
            </a:r>
            <a:r>
              <a:rPr lang="hu-HU" sz="4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ACE-</a:t>
            </a:r>
            <a:r>
              <a:rPr lang="hu-HU" sz="44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therapy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hu-HU" sz="4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 t="15200" b="66499"/>
          <a:stretch/>
        </p:blipFill>
        <p:spPr bwMode="auto">
          <a:xfrm>
            <a:off x="1467404" y="3650188"/>
            <a:ext cx="5121018" cy="11521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4983559"/>
            <a:ext cx="515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7.5%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±02.2 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          8.1%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±2.6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          p=0.39 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418434"/>
              </p:ext>
            </p:extLst>
          </p:nvPr>
        </p:nvGraphicFramePr>
        <p:xfrm>
          <a:off x="6590211" y="1484784"/>
          <a:ext cx="2412902" cy="178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4" name="Photo Editor fénykép" r:id="rId7" imgW="12193702" imgH="9142857" progId="MSPhotoEd.3">
                  <p:embed/>
                </p:oleObj>
              </mc:Choice>
              <mc:Fallback>
                <p:oleObj name="Photo Editor fénykép" r:id="rId7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0211" y="1484784"/>
                        <a:ext cx="2412902" cy="1780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98042" y="2144070"/>
            <a:ext cx="3090182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 </a:t>
            </a:r>
            <a:r>
              <a:rPr lang="hu-HU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Flow </a:t>
            </a:r>
            <a:r>
              <a:rPr lang="hu-HU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mediated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dilation</a:t>
            </a:r>
            <a:endParaRPr lang="hu-HU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4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087">
        <p:dissolve/>
      </p:transition>
    </mc:Choice>
    <mc:Fallback>
      <p:transition advTm="140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Stroke 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risk factors</a:t>
            </a:r>
            <a:endParaRPr lang="en-GB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536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072187"/>
              </p:ext>
            </p:extLst>
          </p:nvPr>
        </p:nvGraphicFramePr>
        <p:xfrm>
          <a:off x="2112963" y="1941513"/>
          <a:ext cx="6354762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99" name="Chart" r:id="rId6" imgW="6350000" imgH="3695700" progId="MSGraph.Chart.8">
                  <p:embed followColorScheme="full"/>
                </p:oleObj>
              </mc:Choice>
              <mc:Fallback>
                <p:oleObj name="Chart" r:id="rId6" imgW="6350000" imgH="36957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963" y="1941513"/>
                        <a:ext cx="6354762" cy="369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20482" y="2289175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8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Hyperlipidemia</a:t>
            </a: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2365375" y="2501900"/>
            <a:ext cx="1012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66" name="Oval 6"/>
          <p:cNvSpPr>
            <a:spLocks noChangeAspect="1" noChangeArrowheads="1"/>
          </p:cNvSpPr>
          <p:nvPr/>
        </p:nvSpPr>
        <p:spPr bwMode="auto">
          <a:xfrm>
            <a:off x="3225800" y="2195513"/>
            <a:ext cx="601663" cy="601662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27%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336036" y="2738438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hu-HU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Smoking</a:t>
            </a:r>
            <a:endParaRPr lang="en-GB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2370138" y="2922588"/>
            <a:ext cx="708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69" name="Oval 9"/>
          <p:cNvSpPr>
            <a:spLocks noChangeAspect="1" noChangeArrowheads="1"/>
          </p:cNvSpPr>
          <p:nvPr/>
        </p:nvSpPr>
        <p:spPr bwMode="auto">
          <a:xfrm>
            <a:off x="2935288" y="2616200"/>
            <a:ext cx="601662" cy="60166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27%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451452" y="3559175"/>
            <a:ext cx="902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8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Obesit</a:t>
            </a:r>
            <a:r>
              <a:rPr lang="hu-HU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endParaRPr lang="en-GB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2387600" y="3779838"/>
            <a:ext cx="9286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72" name="Oval 12"/>
          <p:cNvSpPr>
            <a:spLocks noChangeAspect="1" noChangeArrowheads="1"/>
          </p:cNvSpPr>
          <p:nvPr/>
        </p:nvSpPr>
        <p:spPr bwMode="auto">
          <a:xfrm>
            <a:off x="3281363" y="3525838"/>
            <a:ext cx="508000" cy="508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18%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271627" y="3141663"/>
            <a:ext cx="1082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Ina</a:t>
            </a:r>
            <a:r>
              <a:rPr lang="hu-HU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GB" sz="18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tivit</a:t>
            </a:r>
            <a:r>
              <a:rPr lang="hu-HU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endParaRPr lang="en-GB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2370138" y="3349625"/>
            <a:ext cx="13795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75" name="Oval 15"/>
          <p:cNvSpPr>
            <a:spLocks noChangeAspect="1" noChangeArrowheads="1"/>
          </p:cNvSpPr>
          <p:nvPr/>
        </p:nvSpPr>
        <p:spPr bwMode="auto">
          <a:xfrm>
            <a:off x="3613150" y="3048000"/>
            <a:ext cx="601663" cy="60166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27%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688422" y="3987800"/>
            <a:ext cx="1665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8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Caroti</a:t>
            </a:r>
            <a:r>
              <a:rPr lang="hu-HU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 </a:t>
            </a:r>
            <a:r>
              <a:rPr lang="en-GB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stenosis</a:t>
            </a:r>
            <a:endParaRPr lang="en-GB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3677285" y="4005263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8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4%</a:t>
            </a: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2370138" y="4208463"/>
            <a:ext cx="1104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79" name="Oval 19"/>
          <p:cNvSpPr>
            <a:spLocks noChangeAspect="1" noChangeArrowheads="1"/>
          </p:cNvSpPr>
          <p:nvPr/>
        </p:nvSpPr>
        <p:spPr bwMode="auto">
          <a:xfrm>
            <a:off x="3413125" y="4086225"/>
            <a:ext cx="244475" cy="244475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de-DE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1861821" y="1871663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hu-HU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endParaRPr lang="en-GB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>
            <a:off x="2359025" y="2073275"/>
            <a:ext cx="2216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82" name="Oval 22"/>
          <p:cNvSpPr>
            <a:spLocks noChangeAspect="1" noChangeArrowheads="1"/>
          </p:cNvSpPr>
          <p:nvPr/>
        </p:nvSpPr>
        <p:spPr bwMode="auto">
          <a:xfrm>
            <a:off x="4332288" y="1724025"/>
            <a:ext cx="709612" cy="7096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35%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4562399" y="5548313"/>
            <a:ext cx="1460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Realative risk</a:t>
            </a:r>
            <a:endParaRPr lang="en-GB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6852346" y="1908175"/>
            <a:ext cx="13003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%</a:t>
            </a:r>
            <a:r>
              <a:rPr lang="hu-HU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frequency</a:t>
            </a:r>
            <a:endParaRPr lang="en-GB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8211185" y="4440238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8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2%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1861808" y="4421188"/>
            <a:ext cx="492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hu-HU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AF</a:t>
            </a:r>
            <a:endParaRPr lang="en-GB" sz="1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>
            <a:off x="2370138" y="4627563"/>
            <a:ext cx="5745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88" name="Oval 28"/>
          <p:cNvSpPr>
            <a:spLocks noChangeAspect="1" noChangeArrowheads="1"/>
          </p:cNvSpPr>
          <p:nvPr/>
        </p:nvSpPr>
        <p:spPr bwMode="auto">
          <a:xfrm>
            <a:off x="8072438" y="4570413"/>
            <a:ext cx="119062" cy="119062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5198381" y="6249988"/>
            <a:ext cx="33534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Alberts. </a:t>
            </a:r>
            <a:r>
              <a:rPr lang="en-GB" sz="1400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Curr Med Res Opin</a:t>
            </a:r>
            <a:r>
              <a:rPr lang="en-GB" sz="1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2003;19:438–441</a:t>
            </a:r>
          </a:p>
        </p:txBody>
      </p:sp>
      <p:sp>
        <p:nvSpPr>
          <p:cNvPr id="2" name="Rectangle 1"/>
          <p:cNvSpPr/>
          <p:nvPr/>
        </p:nvSpPr>
        <p:spPr>
          <a:xfrm>
            <a:off x="5724128" y="2924944"/>
            <a:ext cx="25740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2025-----1,6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Mrd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 HT </a:t>
            </a:r>
          </a:p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30% of world population</a:t>
            </a:r>
          </a:p>
        </p:txBody>
      </p:sp>
      <p:sp>
        <p:nvSpPr>
          <p:cNvPr id="3" name="Téglalap 2"/>
          <p:cNvSpPr/>
          <p:nvPr/>
        </p:nvSpPr>
        <p:spPr>
          <a:xfrm>
            <a:off x="4214813" y="1484784"/>
            <a:ext cx="983568" cy="1131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5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794">
        <p:dissolve/>
      </p:transition>
    </mc:Choice>
    <mc:Fallback>
      <p:transition advTm="979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5" name="Rectangle 16"/>
          <p:cNvSpPr>
            <a:spLocks noChangeArrowheads="1"/>
          </p:cNvSpPr>
          <p:nvPr/>
        </p:nvSpPr>
        <p:spPr bwMode="auto">
          <a:xfrm>
            <a:off x="-108519" y="168275"/>
            <a:ext cx="9252520" cy="63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hu-HU" sz="40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Arterial</a:t>
            </a:r>
            <a:r>
              <a:rPr lang="hu-HU" sz="4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r>
              <a:rPr lang="hu-HU" sz="4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after</a:t>
            </a:r>
            <a:r>
              <a:rPr lang="hu-HU" sz="4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3 </a:t>
            </a:r>
            <a:r>
              <a:rPr lang="hu-HU" sz="4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months</a:t>
            </a:r>
            <a:r>
              <a:rPr lang="hu-HU" sz="4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ACE-</a:t>
            </a:r>
            <a:r>
              <a:rPr lang="hu-HU" sz="4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therapy</a:t>
            </a:r>
            <a:r>
              <a:rPr lang="hu-HU" sz="4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742407" y="4182601"/>
            <a:ext cx="2952750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4.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A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rterial  stiffness</a:t>
            </a:r>
            <a:endParaRPr lang="hu-HU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 descr="arteriograf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73" y="4299347"/>
            <a:ext cx="21605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7024103" y="6244034"/>
            <a:ext cx="194548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hu-HU" b="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arterial</a:t>
            </a: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b="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 PWV (aorta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6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443">
        <p:dissolve/>
      </p:transition>
    </mc:Choice>
    <mc:Fallback>
      <p:transition advTm="844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US" altLang="x-none" dirty="0">
                <a:latin typeface="Times New Roman" charset="0"/>
                <a:ea typeface="Times New Roman" charset="0"/>
                <a:cs typeface="Times New Roman" charset="0"/>
              </a:rPr>
              <a:t>Arterial stiffness</a:t>
            </a:r>
          </a:p>
        </p:txBody>
      </p:sp>
      <p:pic>
        <p:nvPicPr>
          <p:cNvPr id="68610" name="Picture 2" descr="1138780872Arteriograph_body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412875"/>
            <a:ext cx="5399087" cy="52482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8870">
        <p:dissolve/>
      </p:transition>
    </mc:Choice>
    <mc:Fallback>
      <p:transition advTm="2887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0" y="333375"/>
            <a:ext cx="6265863" cy="503238"/>
          </a:xfrm>
        </p:spPr>
        <p:txBody>
          <a:bodyPr/>
          <a:lstStyle/>
          <a:p>
            <a:pPr eaLnBrk="1" hangingPunct="1"/>
            <a:r>
              <a:rPr lang="hu-HU" altLang="x-none" sz="4000">
                <a:latin typeface="Times New Roman" charset="0"/>
                <a:ea typeface="Times New Roman" charset="0"/>
                <a:cs typeface="Times New Roman" charset="0"/>
              </a:rPr>
              <a:t>Vessel stiffness</a:t>
            </a:r>
            <a:br>
              <a:rPr lang="hu-HU" altLang="x-none" sz="400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hu-HU" altLang="x-none" sz="4000">
                <a:latin typeface="Times New Roman" charset="0"/>
                <a:ea typeface="Times New Roman" charset="0"/>
                <a:cs typeface="Times New Roman" charset="0"/>
              </a:rPr>
              <a:t>Augmentation index   (AIx)</a:t>
            </a:r>
            <a:endParaRPr lang="en-US" altLang="x-none" sz="4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4034" name="Picture 4" descr="fazekas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73238"/>
            <a:ext cx="403225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4859338" y="12684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x-none" sz="1800">
                <a:latin typeface="Times New Roman" charset="0"/>
                <a:ea typeface="Times New Roman" charset="0"/>
                <a:cs typeface="Times New Roman" charset="0"/>
              </a:rPr>
              <a:t>Affected</a:t>
            </a:r>
            <a:endParaRPr lang="en-US" altLang="x-none" sz="1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4036" name="Picture 9" descr="kovacs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3671887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10"/>
          <p:cNvSpPr txBox="1">
            <a:spLocks noChangeArrowheads="1"/>
          </p:cNvSpPr>
          <p:nvPr/>
        </p:nvSpPr>
        <p:spPr bwMode="auto">
          <a:xfrm>
            <a:off x="250825" y="1268413"/>
            <a:ext cx="4176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x-none" sz="1800">
                <a:latin typeface="Times New Roman" charset="0"/>
                <a:ea typeface="Times New Roman" charset="0"/>
                <a:cs typeface="Times New Roman" charset="0"/>
              </a:rPr>
              <a:t>Normal</a:t>
            </a:r>
            <a:endParaRPr lang="en-US" altLang="x-none" sz="1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038" name="Text Box 12"/>
          <p:cNvSpPr txBox="1">
            <a:spLocks noChangeArrowheads="1"/>
          </p:cNvSpPr>
          <p:nvPr/>
        </p:nvSpPr>
        <p:spPr bwMode="auto">
          <a:xfrm>
            <a:off x="755650" y="5265738"/>
            <a:ext cx="302418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hu-HU" altLang="x-none" sz="1800">
                <a:latin typeface="Times New Roman" charset="0"/>
                <a:ea typeface="Times New Roman" charset="0"/>
                <a:cs typeface="Times New Roman" charset="0"/>
              </a:rPr>
              <a:t>Augmentation index</a:t>
            </a:r>
            <a:r>
              <a:rPr lang="hu-HU" altLang="x-none" sz="1800" b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hu-HU" altLang="x-none" sz="140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/>
            <a:r>
              <a:rPr lang="hu-HU" altLang="x-none" sz="1400">
                <a:latin typeface="Times New Roman" charset="0"/>
                <a:ea typeface="Times New Roman" charset="0"/>
                <a:cs typeface="Times New Roman" charset="0"/>
              </a:rPr>
              <a:t>P2-P1/ PP</a:t>
            </a:r>
          </a:p>
          <a:p>
            <a:pPr algn="ctr" eaLnBrk="1" hangingPunct="1"/>
            <a:endParaRPr lang="hu-HU" altLang="x-none" sz="160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/>
            <a:r>
              <a:rPr lang="hu-HU" altLang="x-none" sz="1800">
                <a:latin typeface="Times New Roman" charset="0"/>
                <a:ea typeface="Times New Roman" charset="0"/>
                <a:cs typeface="Times New Roman" charset="0"/>
              </a:rPr>
              <a:t>P2 &lt; P1 (negative  values)</a:t>
            </a:r>
            <a:endParaRPr lang="en-US" altLang="x-none" sz="1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039" name="Text Box 12"/>
          <p:cNvSpPr txBox="1">
            <a:spLocks noChangeArrowheads="1"/>
          </p:cNvSpPr>
          <p:nvPr/>
        </p:nvSpPr>
        <p:spPr bwMode="auto">
          <a:xfrm>
            <a:off x="5435600" y="5300663"/>
            <a:ext cx="29527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hu-HU" altLang="x-none" sz="1800">
                <a:latin typeface="Times New Roman" charset="0"/>
                <a:ea typeface="Times New Roman" charset="0"/>
                <a:cs typeface="Times New Roman" charset="0"/>
              </a:rPr>
              <a:t>Augmentation index</a:t>
            </a:r>
            <a:r>
              <a:rPr lang="hu-HU" altLang="x-none" sz="1800" b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hu-HU" altLang="x-none" sz="140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/>
            <a:r>
              <a:rPr lang="hu-HU" altLang="x-none" sz="1400">
                <a:latin typeface="Times New Roman" charset="0"/>
                <a:ea typeface="Times New Roman" charset="0"/>
                <a:cs typeface="Times New Roman" charset="0"/>
              </a:rPr>
              <a:t>P2-P1/ PP</a:t>
            </a:r>
          </a:p>
          <a:p>
            <a:pPr algn="ctr" eaLnBrk="1" hangingPunct="1"/>
            <a:endParaRPr lang="hu-HU" altLang="x-none" sz="160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/>
            <a:r>
              <a:rPr lang="hu-HU" altLang="x-none" sz="1800">
                <a:latin typeface="Times New Roman" charset="0"/>
                <a:ea typeface="Times New Roman" charset="0"/>
                <a:cs typeface="Times New Roman" charset="0"/>
              </a:rPr>
              <a:t>P1 &lt; P2 (positive  values)</a:t>
            </a:r>
            <a:endParaRPr lang="en-US" altLang="x-none" sz="1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5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6512">
        <p:dissolve/>
      </p:transition>
    </mc:Choice>
    <mc:Fallback>
      <p:transition advTm="3651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5" name="Rectangle 16"/>
          <p:cNvSpPr>
            <a:spLocks noChangeArrowheads="1"/>
          </p:cNvSpPr>
          <p:nvPr/>
        </p:nvSpPr>
        <p:spPr bwMode="auto">
          <a:xfrm>
            <a:off x="538832" y="168275"/>
            <a:ext cx="8229600" cy="63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hu-HU" sz="4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Arterial</a:t>
            </a:r>
            <a:r>
              <a:rPr lang="hu-HU" sz="4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after</a:t>
            </a:r>
            <a:r>
              <a:rPr lang="hu-HU" sz="4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3 </a:t>
            </a:r>
            <a:r>
              <a:rPr lang="hu-HU" sz="4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months</a:t>
            </a:r>
            <a:r>
              <a:rPr lang="hu-HU" sz="4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ACE-</a:t>
            </a:r>
            <a:r>
              <a:rPr lang="hu-HU" sz="44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therapy</a:t>
            </a:r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hu-HU" sz="4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 t="15200" b="66499"/>
          <a:stretch/>
        </p:blipFill>
        <p:spPr bwMode="auto">
          <a:xfrm>
            <a:off x="2733169" y="1744043"/>
            <a:ext cx="5121018" cy="11521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997594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Augmentation index     -17.5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±34.4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         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–32.1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±34.3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        p=0.08      </a:t>
            </a:r>
          </a:p>
          <a:p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Pulse wave vel.  	     9.3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±2.4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              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9.0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±2.0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         p=0.14  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 descr="arteriograf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73" y="4299347"/>
            <a:ext cx="21605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024103" y="6244034"/>
            <a:ext cx="194548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hu-HU" b="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arterial</a:t>
            </a: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b="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hu-HU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- PWV (aorta</a:t>
            </a: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4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6375">
        <p:dissolve/>
      </p:transition>
    </mc:Choice>
    <mc:Fallback>
      <p:transition advTm="2637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012744"/>
              </p:ext>
            </p:extLst>
          </p:nvPr>
        </p:nvGraphicFramePr>
        <p:xfrm>
          <a:off x="891250" y="2276872"/>
          <a:ext cx="7361499" cy="3908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1286"/>
                <a:gridCol w="2280213"/>
              </a:tblGrid>
              <a:tr h="901222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 value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(baseline and 3 month follow up)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</a:tr>
              <a:tr h="630855">
                <a:tc>
                  <a:txBody>
                    <a:bodyPr/>
                    <a:lstStyle/>
                    <a:p>
                      <a:pPr algn="l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1.Complex attention and reaction time</a:t>
                      </a:r>
                      <a:r>
                        <a:rPr lang="en-GB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(overall score)</a:t>
                      </a:r>
                      <a:r>
                        <a:rPr lang="en-US" sz="1800" b="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0.0738</a:t>
                      </a:r>
                      <a:r>
                        <a:rPr lang="en-US" sz="1800" b="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</a:tr>
              <a:tr h="365495">
                <a:tc>
                  <a:txBody>
                    <a:bodyPr/>
                    <a:lstStyle/>
                    <a:p>
                      <a:pPr algn="l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2.Executive functions (overall score)</a:t>
                      </a:r>
                      <a:r>
                        <a:rPr lang="en-US" sz="1800" b="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0.0010</a:t>
                      </a:r>
                      <a:r>
                        <a:rPr lang="en-US" sz="1800" b="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</a:tr>
              <a:tr h="365495">
                <a:tc>
                  <a:txBody>
                    <a:bodyPr/>
                    <a:lstStyle/>
                    <a:p>
                      <a:pPr algn="l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3.Immediate memory (overall score)</a:t>
                      </a:r>
                      <a:r>
                        <a:rPr lang="en-US" sz="1800" b="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0.8118</a:t>
                      </a:r>
                      <a:r>
                        <a:rPr lang="en-US" sz="1800" b="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</a:tr>
              <a:tr h="4114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4114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Spielberger</a:t>
                      </a: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State Anxiety </a:t>
                      </a:r>
                      <a:r>
                        <a:rPr lang="en-GB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Inventory (score</a:t>
                      </a: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0.0155</a:t>
                      </a: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4114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Spielberger</a:t>
                      </a: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Trait Anxiety </a:t>
                      </a:r>
                      <a:r>
                        <a:rPr lang="en-GB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Inventory (score</a:t>
                      </a: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0.0766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4114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Beck Depression </a:t>
                      </a:r>
                      <a:r>
                        <a:rPr lang="en-GB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Inventory (score</a:t>
                      </a: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0.0306</a:t>
                      </a: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60548" y="332656"/>
            <a:ext cx="9865096" cy="994172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latin typeface="Times New Roman" charset="0"/>
                <a:ea typeface="Times New Roman" charset="0"/>
                <a:cs typeface="Times New Roman" charset="0"/>
              </a:rPr>
              <a:t>Cognitive </a:t>
            </a:r>
            <a:r>
              <a:rPr lang="en-GB" sz="4000" dirty="0" smtClean="0">
                <a:latin typeface="Times New Roman" charset="0"/>
                <a:ea typeface="Times New Roman" charset="0"/>
                <a:cs typeface="Times New Roman" charset="0"/>
              </a:rPr>
              <a:t>domains </a:t>
            </a:r>
            <a:r>
              <a:rPr lang="en-GB" sz="4000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GB" sz="4000" dirty="0" smtClean="0">
                <a:latin typeface="Times New Roman" charset="0"/>
                <a:ea typeface="Times New Roman" charset="0"/>
                <a:cs typeface="Times New Roman" charset="0"/>
              </a:rPr>
              <a:t>psychological </a:t>
            </a:r>
            <a:r>
              <a:rPr lang="en-GB" sz="4000" dirty="0" smtClean="0">
                <a:latin typeface="Times New Roman" charset="0"/>
                <a:ea typeface="Times New Roman" charset="0"/>
                <a:cs typeface="Times New Roman" charset="0"/>
              </a:rPr>
              <a:t>inventories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common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group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enalapril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8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7667">
        <p:dissolve/>
      </p:transition>
    </mc:Choice>
    <mc:Fallback>
      <p:transition advTm="1766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7544" y="404664"/>
            <a:ext cx="7772400" cy="1500187"/>
          </a:xfrm>
        </p:spPr>
        <p:txBody>
          <a:bodyPr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Enalapril</a:t>
            </a:r>
            <a:r>
              <a:rPr lang="en-US" sz="4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vs </a:t>
            </a:r>
            <a:r>
              <a:rPr lang="en-US" sz="44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r>
              <a:rPr lang="en-US" sz="4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US" sz="4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8382000" cy="3149600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9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9070">
        <p:dissolve/>
      </p:transition>
    </mc:Choice>
    <mc:Fallback>
      <p:transition advTm="2907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09554D2D-27DD-424C-B409-0B9B4F57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4997"/>
            <a:ext cx="7886700" cy="850270"/>
          </a:xfrm>
        </p:spPr>
        <p:txBody>
          <a:bodyPr>
            <a:normAutofit/>
          </a:bodyPr>
          <a:lstStyle/>
          <a:p>
            <a:r>
              <a:rPr lang="hu-HU" sz="2400" b="1" dirty="0"/>
              <a:t>ABPM SBP (M</a:t>
            </a:r>
            <a:r>
              <a:rPr lang="en-US" sz="2400" b="1" dirty="0" err="1"/>
              <a:t>ean</a:t>
            </a:r>
            <a:r>
              <a:rPr lang="en-US" sz="2400" b="1" dirty="0"/>
              <a:t> </a:t>
            </a:r>
            <a:r>
              <a:rPr lang="en-US" sz="2400" b="1" dirty="0"/>
              <a:t>difference</a:t>
            </a:r>
            <a:r>
              <a:rPr lang="hu-HU" sz="2400" b="1" dirty="0"/>
              <a:t>:</a:t>
            </a:r>
            <a:r>
              <a:rPr lang="hu-HU" sz="2400" b="1" dirty="0" err="1"/>
              <a:t>before-after</a:t>
            </a:r>
            <a:r>
              <a:rPr lang="hu-HU" sz="2400" b="1" dirty="0"/>
              <a:t>)</a:t>
            </a:r>
            <a:endParaRPr lang="en-US" sz="4500" b="1" dirty="0"/>
          </a:p>
        </p:txBody>
      </p:sp>
      <p:graphicFrame>
        <p:nvGraphicFramePr>
          <p:cNvPr id="7" name="Diagram 3">
            <a:extLst>
              <a:ext uri="{FF2B5EF4-FFF2-40B4-BE49-F238E27FC236}">
                <a16:creationId xmlns:a16="http://schemas.microsoft.com/office/drawing/2014/main" xmlns="" id="{56387F5C-CA8F-41A7-B7B5-C4E3EF7F233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A7FF26C5-9C5B-47CA-83C2-D7408893FD1E}"/>
              </a:ext>
            </a:extLst>
          </p:cNvPr>
          <p:cNvSpPr txBox="1"/>
          <p:nvPr/>
        </p:nvSpPr>
        <p:spPr>
          <a:xfrm>
            <a:off x="1478757" y="2707481"/>
            <a:ext cx="6072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/>
              <a:t>p=0.002</a:t>
            </a:r>
            <a:endParaRPr lang="en-US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3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405">
        <p:dissolve/>
      </p:transition>
    </mc:Choice>
    <mc:Fallback>
      <p:transition advTm="1440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1965AB53-FAAE-40BB-80AB-B0306B7F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4997"/>
            <a:ext cx="7886700" cy="850270"/>
          </a:xfrm>
        </p:spPr>
        <p:txBody>
          <a:bodyPr>
            <a:normAutofit/>
          </a:bodyPr>
          <a:lstStyle/>
          <a:p>
            <a:r>
              <a:rPr lang="hu-HU" sz="2400" b="1" dirty="0"/>
              <a:t>ABPM DBP (M</a:t>
            </a:r>
            <a:r>
              <a:rPr lang="en-US" sz="2400" b="1" dirty="0" err="1"/>
              <a:t>ean</a:t>
            </a:r>
            <a:r>
              <a:rPr lang="en-US" sz="2400" b="1" dirty="0"/>
              <a:t> </a:t>
            </a:r>
            <a:r>
              <a:rPr lang="en-US" sz="2400" b="1" dirty="0"/>
              <a:t>difference</a:t>
            </a:r>
            <a:r>
              <a:rPr lang="hu-HU" sz="2400" b="1" dirty="0"/>
              <a:t>:</a:t>
            </a:r>
            <a:r>
              <a:rPr lang="hu-HU" sz="2400" b="1" dirty="0" err="1"/>
              <a:t>before-after</a:t>
            </a:r>
            <a:r>
              <a:rPr lang="hu-HU" sz="2400" b="1" dirty="0"/>
              <a:t>)</a:t>
            </a:r>
            <a:endParaRPr lang="en-US" sz="2400" dirty="0"/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xmlns="" id="{5296B917-6BEE-4CDA-957B-98DEDF85AA8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9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673">
        <p:dissolve/>
      </p:transition>
    </mc:Choice>
    <mc:Fallback>
      <p:transition advTm="1067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020289A-EFEA-42C7-BACF-4E68F03AF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b="1" dirty="0"/>
              <a:t>FMD (M</a:t>
            </a:r>
            <a:r>
              <a:rPr lang="en-US" sz="2400" b="1" dirty="0" err="1"/>
              <a:t>ean</a:t>
            </a:r>
            <a:r>
              <a:rPr lang="en-US" sz="2400" b="1" dirty="0"/>
              <a:t> </a:t>
            </a:r>
            <a:r>
              <a:rPr lang="en-US" sz="2400" b="1" dirty="0"/>
              <a:t>difference</a:t>
            </a:r>
            <a:r>
              <a:rPr lang="hu-HU" sz="2400" b="1" dirty="0"/>
              <a:t>:</a:t>
            </a:r>
            <a:r>
              <a:rPr lang="hu-HU" sz="2400" b="1" dirty="0" err="1"/>
              <a:t>after-before</a:t>
            </a:r>
            <a:r>
              <a:rPr lang="hu-HU" sz="2400" b="1" dirty="0"/>
              <a:t>)</a:t>
            </a:r>
            <a:endParaRPr lang="en-US" sz="2400" b="1" dirty="0"/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xmlns="" id="{5FA6D2BB-F8E3-4D22-9FBA-5B2DB1EAD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296101"/>
              </p:ext>
            </p:extLst>
          </p:nvPr>
        </p:nvGraphicFramePr>
        <p:xfrm>
          <a:off x="628650" y="222646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6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3258">
        <p:dissolve/>
      </p:transition>
    </mc:Choice>
    <mc:Fallback>
      <p:transition advTm="2325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B7AAD058-2578-4A6D-8FCF-3A26DF4D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4997"/>
            <a:ext cx="7886700" cy="850270"/>
          </a:xfrm>
        </p:spPr>
        <p:txBody>
          <a:bodyPr>
            <a:normAutofit/>
          </a:bodyPr>
          <a:lstStyle/>
          <a:p>
            <a:r>
              <a:rPr lang="hu-HU" sz="2400" b="1" dirty="0" err="1"/>
              <a:t>Learning</a:t>
            </a:r>
            <a:r>
              <a:rPr lang="hu-HU" sz="2400" b="1" dirty="0"/>
              <a:t> (M</a:t>
            </a:r>
            <a:r>
              <a:rPr lang="en-US" sz="2400" b="1" dirty="0" err="1"/>
              <a:t>ean</a:t>
            </a:r>
            <a:r>
              <a:rPr lang="en-US" sz="2400" b="1" dirty="0"/>
              <a:t> </a:t>
            </a:r>
            <a:r>
              <a:rPr lang="en-US" sz="2400" b="1" dirty="0"/>
              <a:t>difference</a:t>
            </a:r>
            <a:r>
              <a:rPr lang="hu-HU" sz="2400" b="1" dirty="0"/>
              <a:t>:</a:t>
            </a:r>
            <a:r>
              <a:rPr lang="hu-HU" sz="2400" b="1" dirty="0" err="1"/>
              <a:t>after-before</a:t>
            </a:r>
            <a:r>
              <a:rPr lang="hu-HU" sz="2400" b="1" dirty="0"/>
              <a:t>)</a:t>
            </a:r>
            <a:endParaRPr lang="en-US" sz="2400" dirty="0"/>
          </a:p>
        </p:txBody>
      </p:sp>
      <p:graphicFrame>
        <p:nvGraphicFramePr>
          <p:cNvPr id="7" name="Diagram 3">
            <a:extLst>
              <a:ext uri="{FF2B5EF4-FFF2-40B4-BE49-F238E27FC236}">
                <a16:creationId xmlns:a16="http://schemas.microsoft.com/office/drawing/2014/main" xmlns="" id="{2C888358-5D51-4B42-BA57-7948BB635A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017922"/>
              </p:ext>
            </p:extLst>
          </p:nvPr>
        </p:nvGraphicFramePr>
        <p:xfrm>
          <a:off x="628650" y="222646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6E4ADD2A-61C7-429A-973A-E59E2230D18F}"/>
              </a:ext>
            </a:extLst>
          </p:cNvPr>
          <p:cNvSpPr txBox="1"/>
          <p:nvPr/>
        </p:nvSpPr>
        <p:spPr>
          <a:xfrm>
            <a:off x="1385888" y="2427596"/>
            <a:ext cx="10258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/>
              <a:t>p&lt;0.001</a:t>
            </a:r>
            <a:endParaRPr lang="en-US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ED62203D-CB11-4E00-A515-1AEC41EDD53B}"/>
              </a:ext>
            </a:extLst>
          </p:cNvPr>
          <p:cNvSpPr txBox="1"/>
          <p:nvPr/>
        </p:nvSpPr>
        <p:spPr>
          <a:xfrm>
            <a:off x="5400675" y="2427596"/>
            <a:ext cx="683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/>
              <a:t>p=0.075</a:t>
            </a:r>
            <a:endParaRPr lang="en-US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0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7556">
        <p:dissolve/>
      </p:transition>
    </mc:Choice>
    <mc:Fallback>
      <p:transition advTm="2755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 descr="Kidney colour nhance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05263"/>
            <a:ext cx="77787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6" descr="Vessel colour enhance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00663"/>
            <a:ext cx="1220788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7" descr="Heart (colour enhanced)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36838"/>
            <a:ext cx="746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2339975" y="4087813"/>
            <a:ext cx="31686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4000" rIns="0" anchor="ctr">
            <a:spAutoFit/>
          </a:bodyPr>
          <a:lstStyle>
            <a:lvl1pPr eaLnBrk="0" hangingPunct="0"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20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	</a:t>
            </a: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Glomerular  filtration	Proteinuria/albuminuria</a:t>
            </a:r>
          </a:p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2000" b="0" dirty="0" err="1" smtClean="0">
                <a:latin typeface="Times New Roman" charset="0"/>
                <a:ea typeface="Times New Roman" charset="0"/>
                <a:cs typeface="Times New Roman" charset="0"/>
              </a:rPr>
              <a:t>Glomerulosclerosis</a:t>
            </a:r>
            <a:endParaRPr lang="en-US" sz="2000" b="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	</a:t>
            </a: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Aldosterone  </a:t>
            </a:r>
          </a:p>
        </p:txBody>
      </p:sp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3492500" y="2790825"/>
            <a:ext cx="14414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4000" rIns="0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GB" sz="2000" b="0" dirty="0" smtClean="0">
                <a:latin typeface="Times New Roman" charset="0"/>
                <a:ea typeface="Times New Roman" charset="0"/>
                <a:cs typeface="Times New Roman" charset="0"/>
              </a:rPr>
              <a:t>LVH</a:t>
            </a:r>
            <a:endParaRPr lang="en-US" sz="2000" b="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Fibrosis</a:t>
            </a:r>
          </a:p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err="1" smtClean="0">
                <a:latin typeface="Times New Roman" charset="0"/>
                <a:ea typeface="Times New Roman" charset="0"/>
                <a:cs typeface="Times New Roman" charset="0"/>
              </a:rPr>
              <a:t>Remode</a:t>
            </a:r>
            <a:r>
              <a:rPr lang="en-GB" sz="2000" b="0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ling</a:t>
            </a:r>
          </a:p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Apoptosis</a:t>
            </a:r>
          </a:p>
        </p:txBody>
      </p:sp>
      <p:sp>
        <p:nvSpPr>
          <p:cNvPr id="21510" name="Text Box 13"/>
          <p:cNvSpPr txBox="1">
            <a:spLocks noChangeArrowheads="1"/>
          </p:cNvSpPr>
          <p:nvPr/>
        </p:nvSpPr>
        <p:spPr bwMode="auto">
          <a:xfrm>
            <a:off x="1360488" y="5384499"/>
            <a:ext cx="2262479" cy="120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54000" rIns="0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Vasoconstriction</a:t>
            </a:r>
          </a:p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Vascular  hypertrophy</a:t>
            </a:r>
          </a:p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err="1" smtClean="0">
                <a:latin typeface="Times New Roman" charset="0"/>
                <a:ea typeface="Times New Roman" charset="0"/>
                <a:cs typeface="Times New Roman" charset="0"/>
              </a:rPr>
              <a:t>Endothel</a:t>
            </a: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 dysfunction</a:t>
            </a:r>
          </a:p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Atherosclerosis</a:t>
            </a:r>
          </a:p>
        </p:txBody>
      </p:sp>
      <p:pic>
        <p:nvPicPr>
          <p:cNvPr id="160776" name="Picture 17" descr="better brai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557338"/>
            <a:ext cx="1176337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18"/>
          <p:cNvSpPr txBox="1">
            <a:spLocks noChangeArrowheads="1"/>
          </p:cNvSpPr>
          <p:nvPr/>
        </p:nvSpPr>
        <p:spPr bwMode="auto">
          <a:xfrm>
            <a:off x="3995738" y="1884363"/>
            <a:ext cx="1365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4000" rIns="0" anchor="ctr">
            <a:spAutoFit/>
          </a:bodyPr>
          <a:lstStyle>
            <a:lvl1pPr eaLnBrk="0" hangingPunct="0"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Clr>
                <a:srgbClr val="FAF400"/>
              </a:buClr>
              <a:buSzPct val="85000"/>
              <a:buFont typeface="Monotype Sorts" charset="0"/>
              <a:buNone/>
              <a:defRPr/>
            </a:pPr>
            <a:r>
              <a:rPr lang="en-GB" sz="2000" b="0" dirty="0" smtClean="0">
                <a:latin typeface="Times New Roman" charset="0"/>
                <a:ea typeface="Times New Roman" charset="0"/>
                <a:cs typeface="Times New Roman" charset="0"/>
              </a:rPr>
              <a:t>Vascular</a:t>
            </a:r>
            <a:br>
              <a:rPr lang="en-GB" sz="2000" b="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sz="2000" b="0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000" b="0" dirty="0" err="1" smtClean="0">
                <a:latin typeface="Times New Roman" charset="0"/>
                <a:ea typeface="Times New Roman" charset="0"/>
                <a:cs typeface="Times New Roman" charset="0"/>
              </a:rPr>
              <a:t>emode</a:t>
            </a:r>
            <a:r>
              <a:rPr lang="en-GB" sz="2000" b="0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b="0" dirty="0" smtClean="0">
                <a:latin typeface="Times New Roman" charset="0"/>
                <a:ea typeface="Times New Roman" charset="0"/>
                <a:cs typeface="Times New Roman" charset="0"/>
              </a:rPr>
              <a:t>ling</a:t>
            </a:r>
          </a:p>
        </p:txBody>
      </p:sp>
      <p:sp>
        <p:nvSpPr>
          <p:cNvPr id="21513" name="Text Box 27"/>
          <p:cNvSpPr txBox="1">
            <a:spLocks noChangeArrowheads="1"/>
          </p:cNvSpPr>
          <p:nvPr/>
        </p:nvSpPr>
        <p:spPr bwMode="auto">
          <a:xfrm>
            <a:off x="3924300" y="1560513"/>
            <a:ext cx="33136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hu-HU" sz="2000" b="0" dirty="0" smtClean="0">
                <a:latin typeface="Times New Roman" charset="0"/>
                <a:ea typeface="Times New Roman" charset="0"/>
                <a:cs typeface="Times New Roman" charset="0"/>
              </a:rPr>
              <a:t>Memory  and attention deficit </a:t>
            </a:r>
          </a:p>
        </p:txBody>
      </p:sp>
      <p:sp>
        <p:nvSpPr>
          <p:cNvPr id="21514" name="Text Box 28"/>
          <p:cNvSpPr txBox="1">
            <a:spLocks noChangeArrowheads="1"/>
          </p:cNvSpPr>
          <p:nvPr/>
        </p:nvSpPr>
        <p:spPr bwMode="auto">
          <a:xfrm>
            <a:off x="2535238" y="1647825"/>
            <a:ext cx="242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hu-HU" sz="1800" b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60780" name="Rectangle 29"/>
          <p:cNvSpPr>
            <a:spLocks noChangeArrowheads="1"/>
          </p:cNvSpPr>
          <p:nvPr/>
        </p:nvSpPr>
        <p:spPr bwMode="auto">
          <a:xfrm>
            <a:off x="755650" y="0"/>
            <a:ext cx="7772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The effect of risk factors</a:t>
            </a:r>
            <a:endParaRPr lang="hu-HU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0781" name="AutoShape 31"/>
          <p:cNvSpPr>
            <a:spLocks/>
          </p:cNvSpPr>
          <p:nvPr/>
        </p:nvSpPr>
        <p:spPr bwMode="auto">
          <a:xfrm rot="-8743466">
            <a:off x="1331913" y="981075"/>
            <a:ext cx="288925" cy="5184775"/>
          </a:xfrm>
          <a:prstGeom prst="rightBrace">
            <a:avLst>
              <a:gd name="adj1" fmla="val 149542"/>
              <a:gd name="adj2" fmla="val 50000"/>
            </a:avLst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0782" name="Rectangle 32"/>
          <p:cNvSpPr>
            <a:spLocks noChangeArrowheads="1"/>
          </p:cNvSpPr>
          <p:nvPr/>
        </p:nvSpPr>
        <p:spPr bwMode="auto">
          <a:xfrm rot="-3416045">
            <a:off x="-210974" y="2815322"/>
            <a:ext cx="2717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i="1" dirty="0">
                <a:latin typeface="Times New Roman" charset="0"/>
                <a:ea typeface="Times New Roman" charset="0"/>
                <a:cs typeface="Times New Roman" charset="0"/>
              </a:rPr>
              <a:t>cardio- és </a:t>
            </a:r>
            <a:r>
              <a:rPr lang="hu-HU" i="1" dirty="0" smtClean="0">
                <a:latin typeface="Times New Roman" charset="0"/>
                <a:ea typeface="Times New Roman" charset="0"/>
                <a:cs typeface="Times New Roman" charset="0"/>
              </a:rPr>
              <a:t>cerebrovascular </a:t>
            </a:r>
            <a:r>
              <a:rPr lang="hu-HU" i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hu-HU" i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hu-HU" i="1" dirty="0" smtClean="0">
                <a:latin typeface="Times New Roman" charset="0"/>
                <a:ea typeface="Times New Roman" charset="0"/>
                <a:cs typeface="Times New Roman" charset="0"/>
              </a:rPr>
              <a:t>complications</a:t>
            </a:r>
            <a:endParaRPr lang="hu-HU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1484784"/>
            <a:ext cx="3384376" cy="10801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5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861">
        <p:dissolve/>
      </p:transition>
    </mc:Choice>
    <mc:Fallback>
      <p:transition advTm="1986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8262" y="1341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Summary of 3 </a:t>
            </a:r>
            <a:r>
              <a:rPr lang="en-US" sz="4000" dirty="0" err="1" smtClean="0">
                <a:latin typeface="Times New Roman" charset="0"/>
                <a:ea typeface="Times New Roman" charset="0"/>
                <a:cs typeface="Times New Roman" charset="0"/>
              </a:rPr>
              <a:t>mo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ACE-I 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therapy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262" y="1484784"/>
            <a:ext cx="8229600" cy="4032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If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you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mix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results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or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enalapril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hu-HU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no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effect on the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and FMD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Minor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changes in vascular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1" indent="0">
              <a:buNone/>
            </a:pPr>
            <a:endParaRPr lang="hu-HU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Some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domains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cognition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improved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lnSpc>
                <a:spcPct val="150000"/>
              </a:lnSpc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6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648">
        <p:dissolve/>
      </p:transition>
    </mc:Choice>
    <mc:Fallback>
      <p:transition advTm="406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8262" y="1341"/>
            <a:ext cx="8229600" cy="1143000"/>
          </a:xfrm>
        </p:spPr>
        <p:txBody>
          <a:bodyPr/>
          <a:lstStyle/>
          <a:p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Enalapril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 (centrally 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active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vs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centrally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active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262" y="1484784"/>
            <a:ext cx="8229600" cy="4032448"/>
          </a:xfrm>
        </p:spPr>
        <p:txBody>
          <a:bodyPr/>
          <a:lstStyle/>
          <a:p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Both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drugs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decreased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BP</a:t>
            </a:r>
          </a:p>
          <a:p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Enalapril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improved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FMD,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but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did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  <a:p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Enalapril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(centrally NOT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active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!)  has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improved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learning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tests</a:t>
            </a:r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lisinopril</a:t>
            </a:r>
            <a:r>
              <a:rPr lang="hu-HU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(centrally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active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did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improve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significantly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learning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tests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hu-HU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Minor changes in vascular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Some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domains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cognition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improved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lnSpc>
                <a:spcPct val="150000"/>
              </a:lnSpc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6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7350">
        <p:dissolve/>
      </p:transition>
    </mc:Choice>
    <mc:Fallback>
      <p:transition advTm="4735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8262" y="1341"/>
            <a:ext cx="8229600" cy="1143000"/>
          </a:xfrm>
        </p:spPr>
        <p:txBody>
          <a:bodyPr/>
          <a:lstStyle/>
          <a:p>
            <a:r>
              <a:rPr lang="hu-HU" sz="4000" dirty="0" err="1" smtClean="0">
                <a:latin typeface="Times New Roman" charset="0"/>
                <a:ea typeface="Times New Roman" charset="0"/>
                <a:cs typeface="Times New Roman" charset="0"/>
              </a:rPr>
              <a:t>Summary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262" y="1484784"/>
            <a:ext cx="8229600" cy="4032448"/>
          </a:xfrm>
        </p:spPr>
        <p:txBody>
          <a:bodyPr/>
          <a:lstStyle/>
          <a:p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possible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positive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effect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antihypertensive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therapy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on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cognition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is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mediated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by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BP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decreasing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effect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by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direct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effect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anti-HT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drug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on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CNS.</a:t>
            </a:r>
          </a:p>
          <a:p>
            <a:endParaRPr lang="hu-HU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hu-HU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Minor changes in vascular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stiffness</a:t>
            </a:r>
            <a:endParaRPr lang="hu-H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Some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domains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cognition</a:t>
            </a:r>
            <a:r>
              <a:rPr lang="hu-H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dirty="0" err="1" smtClean="0">
                <a:latin typeface="Times New Roman" charset="0"/>
                <a:ea typeface="Times New Roman" charset="0"/>
                <a:cs typeface="Times New Roman" charset="0"/>
              </a:rPr>
              <a:t>improved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lnSpc>
                <a:spcPct val="150000"/>
              </a:lnSpc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8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276">
        <p:dissolve/>
      </p:transition>
    </mc:Choice>
    <mc:Fallback>
      <p:transition advTm="3027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x-none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Thank</a:t>
            </a:r>
            <a:r>
              <a:rPr lang="hu-HU" altLang="x-none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altLang="x-none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you</a:t>
            </a:r>
            <a:r>
              <a:rPr lang="hu-HU" altLang="x-none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  <a:endParaRPr lang="en-US" altLang="x-none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hu-HU" altLang="x-none" sz="3600" dirty="0">
              <a:solidFill>
                <a:schemeClr val="bg1"/>
              </a:solidFill>
            </a:endParaRPr>
          </a:p>
        </p:txBody>
      </p:sp>
      <p:pic>
        <p:nvPicPr>
          <p:cNvPr id="199684" name="Picture 4" descr="illusions_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440112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1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905">
        <p:dissolve/>
      </p:transition>
    </mc:Choice>
    <mc:Fallback>
      <p:transition advTm="790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1. Hypertension and cognition?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006">
        <p:dissolve/>
      </p:transition>
    </mc:Choice>
    <mc:Fallback>
      <p:transition advTm="500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8229600" cy="1143000"/>
          </a:xfrm>
        </p:spPr>
        <p:txBody>
          <a:bodyPr/>
          <a:lstStyle/>
          <a:p>
            <a:pPr eaLnBrk="1" hangingPunct="1"/>
            <a:r>
              <a:rPr lang="hu-HU" sz="4000" dirty="0">
                <a:latin typeface="Times New Roman" charset="0"/>
                <a:ea typeface="Times New Roman" charset="0"/>
                <a:cs typeface="Times New Roman" charset="0"/>
              </a:rPr>
              <a:t>HT </a:t>
            </a: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&amp;</a:t>
            </a:r>
            <a:r>
              <a:rPr lang="hu-HU" sz="4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sz="4000" dirty="0" smtClean="0">
                <a:latin typeface="Times New Roman" charset="0"/>
                <a:ea typeface="Times New Roman" charset="0"/>
                <a:cs typeface="Times New Roman" charset="0"/>
              </a:rPr>
              <a:t>cognitive function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07950" y="1484313"/>
            <a:ext cx="88741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20000"/>
              </a:spcBef>
              <a:defRPr/>
            </a:pPr>
            <a:endParaRPr lang="hu-HU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371600" lvl="2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hu-HU" sz="32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</a:t>
            </a:r>
            <a:r>
              <a:rPr lang="hu-HU" sz="32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hu-HU" sz="3200" dirty="0" smtClean="0">
                <a:latin typeface="Times New Roman" charset="0"/>
                <a:ea typeface="Times New Roman" charset="0"/>
                <a:cs typeface="Times New Roman" charset="0"/>
              </a:rPr>
              <a:t>attention </a:t>
            </a:r>
            <a:r>
              <a:rPr lang="hu-HU" i="1" dirty="0">
                <a:latin typeface="Times New Roman" charset="0"/>
                <a:ea typeface="Times New Roman" charset="0"/>
                <a:cs typeface="Times New Roman" charset="0"/>
              </a:rPr>
              <a:t>Madden &amp; Blumenthal, 1998</a:t>
            </a:r>
            <a:r>
              <a:rPr lang="hu-HU" sz="32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1">
              <a:spcBef>
                <a:spcPct val="20000"/>
              </a:spcBef>
              <a:defRPr/>
            </a:pPr>
            <a:endParaRPr lang="hu-HU" sz="32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371600" lvl="2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hu-HU" sz="32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</a:t>
            </a:r>
            <a:r>
              <a:rPr lang="hu-HU" sz="3200" dirty="0" smtClean="0">
                <a:latin typeface="Times New Roman" charset="0"/>
                <a:ea typeface="Times New Roman" charset="0"/>
                <a:cs typeface="Times New Roman" charset="0"/>
              </a:rPr>
              <a:t>learning and memory </a:t>
            </a:r>
            <a:r>
              <a:rPr lang="hu-HU" sz="1600" i="1" dirty="0" smtClean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hu-HU" sz="1600" i="1" dirty="0">
                <a:latin typeface="Times New Roman" charset="0"/>
                <a:ea typeface="Times New Roman" charset="0"/>
                <a:cs typeface="Times New Roman" charset="0"/>
              </a:rPr>
              <a:t>. K. Elias, 1997</a:t>
            </a:r>
            <a:endParaRPr lang="hu-HU" sz="32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371600" lvl="2" indent="-457200">
              <a:spcBef>
                <a:spcPct val="20000"/>
              </a:spcBef>
              <a:buFont typeface="Arial"/>
              <a:buChar char="•"/>
              <a:defRPr/>
            </a:pPr>
            <a:endParaRPr lang="hu-HU" sz="32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371600" lvl="2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hu-HU" sz="32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</a:t>
            </a:r>
            <a:r>
              <a:rPr lang="hu-HU" sz="3200" dirty="0" smtClean="0">
                <a:latin typeface="Times New Roman" charset="0"/>
                <a:ea typeface="Times New Roman" charset="0"/>
                <a:cs typeface="Times New Roman" charset="0"/>
              </a:rPr>
              <a:t>visuospatial functions</a:t>
            </a:r>
            <a:endParaRPr lang="hu-HU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hu-HU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hu-HU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hu-HU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hu-HU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4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961">
        <p:dissolve/>
      </p:transition>
    </mc:Choice>
    <mc:Fallback>
      <p:transition advTm="1496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2. Our previous observations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1251">
        <p:dissolve/>
      </p:transition>
    </mc:Choice>
    <mc:Fallback>
      <p:transition advTm="1125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ardio-bp-abpm-6100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7" y="1104900"/>
            <a:ext cx="1241425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5107" name="Text Box 6"/>
          <p:cNvSpPr txBox="1">
            <a:spLocks noChangeArrowheads="1"/>
          </p:cNvSpPr>
          <p:nvPr/>
        </p:nvSpPr>
        <p:spPr bwMode="auto">
          <a:xfrm>
            <a:off x="1930954" y="1134423"/>
            <a:ext cx="1871662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1. ABPM </a:t>
            </a:r>
            <a:r>
              <a:rPr lang="hu-HU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75108" name="Text Box 7"/>
          <p:cNvSpPr txBox="1">
            <a:spLocks noChangeArrowheads="1"/>
          </p:cNvSpPr>
          <p:nvPr/>
        </p:nvSpPr>
        <p:spPr bwMode="auto">
          <a:xfrm>
            <a:off x="5218782" y="1475973"/>
            <a:ext cx="1152525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2. </a:t>
            </a:r>
            <a:r>
              <a:rPr lang="hu-H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IMT</a:t>
            </a:r>
          </a:p>
        </p:txBody>
      </p:sp>
      <p:sp>
        <p:nvSpPr>
          <p:cNvPr id="175111" name="Line 10"/>
          <p:cNvSpPr>
            <a:spLocks noChangeShapeType="1"/>
          </p:cNvSpPr>
          <p:nvPr/>
        </p:nvSpPr>
        <p:spPr bwMode="auto">
          <a:xfrm flipH="1">
            <a:off x="1618332" y="1465263"/>
            <a:ext cx="577404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12" name="Line 11"/>
          <p:cNvSpPr>
            <a:spLocks noChangeShapeType="1"/>
          </p:cNvSpPr>
          <p:nvPr/>
        </p:nvSpPr>
        <p:spPr bwMode="auto">
          <a:xfrm flipV="1">
            <a:off x="6371307" y="1465263"/>
            <a:ext cx="576263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15" name="Rectangle 16"/>
          <p:cNvSpPr>
            <a:spLocks noChangeArrowheads="1"/>
          </p:cNvSpPr>
          <p:nvPr/>
        </p:nvSpPr>
        <p:spPr bwMode="auto">
          <a:xfrm>
            <a:off x="538832" y="168275"/>
            <a:ext cx="8229600" cy="63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hu-HU" sz="4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Methods</a:t>
            </a:r>
            <a:endParaRPr lang="hu-HU" sz="4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5117" name="Picture 25" descr="Img11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22" y="255588"/>
            <a:ext cx="1512888" cy="120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5120" name="Picture 24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64" y="4836647"/>
            <a:ext cx="2627784" cy="2016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5121" name="Text Box 8"/>
          <p:cNvSpPr txBox="1">
            <a:spLocks noChangeArrowheads="1"/>
          </p:cNvSpPr>
          <p:nvPr/>
        </p:nvSpPr>
        <p:spPr bwMode="auto">
          <a:xfrm>
            <a:off x="35496" y="4918506"/>
            <a:ext cx="2161282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5. Cognition </a:t>
            </a:r>
            <a:endParaRPr lang="hu-HU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5123" name="Line 12"/>
          <p:cNvSpPr>
            <a:spLocks noChangeShapeType="1"/>
          </p:cNvSpPr>
          <p:nvPr/>
        </p:nvSpPr>
        <p:spPr bwMode="auto">
          <a:xfrm>
            <a:off x="1819881" y="5212413"/>
            <a:ext cx="896222" cy="16775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1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8165">
        <p:dissolve/>
      </p:transition>
    </mc:Choice>
    <mc:Fallback>
      <p:transition advTm="1816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228516"/>
              </p:ext>
            </p:extLst>
          </p:nvPr>
        </p:nvGraphicFramePr>
        <p:xfrm>
          <a:off x="891486" y="496114"/>
          <a:ext cx="6999288" cy="608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23" name="Prism 5" r:id="rId5" imgW="3784600" imgH="3289300" progId="Prism5.Document">
                  <p:embed/>
                </p:oleObj>
              </mc:Choice>
              <mc:Fallback>
                <p:oleObj name="Prism 5" r:id="rId5" imgW="3784600" imgH="32893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486" y="496114"/>
                        <a:ext cx="6999288" cy="608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5" name="Picture 19" descr="Img1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0"/>
            <a:ext cx="20716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IMT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1533525" cy="1079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72000" y="6581001"/>
            <a:ext cx="4438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Kovács </a:t>
            </a:r>
            <a:r>
              <a:rPr lang="hu-H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KR..Csiba</a:t>
            </a:r>
            <a:r>
              <a:rPr lang="hu-H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Hypertens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2014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Aug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;8(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):550-60.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1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641">
        <p:dissolve/>
      </p:transition>
    </mc:Choice>
    <mc:Fallback>
      <p:transition advTm="2064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16113"/>
            <a:ext cx="4964113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Szövegdoboz 6"/>
          <p:cNvSpPr txBox="1">
            <a:spLocks noChangeArrowheads="1"/>
          </p:cNvSpPr>
          <p:nvPr/>
        </p:nvSpPr>
        <p:spPr bwMode="auto">
          <a:xfrm>
            <a:off x="3203575" y="2636838"/>
            <a:ext cx="1512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x-none" sz="200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0.63±0.11</a:t>
            </a:r>
          </a:p>
        </p:txBody>
      </p:sp>
      <p:sp>
        <p:nvSpPr>
          <p:cNvPr id="2052" name="Szövegdoboz 7"/>
          <p:cNvSpPr txBox="1">
            <a:spLocks noChangeArrowheads="1"/>
          </p:cNvSpPr>
          <p:nvPr/>
        </p:nvSpPr>
        <p:spPr bwMode="auto">
          <a:xfrm>
            <a:off x="5148263" y="2813050"/>
            <a:ext cx="1439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x-none" sz="200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0.59±0.10</a:t>
            </a:r>
          </a:p>
        </p:txBody>
      </p:sp>
      <p:sp>
        <p:nvSpPr>
          <p:cNvPr id="2053" name="Szövegdoboz 8"/>
          <p:cNvSpPr txBox="1">
            <a:spLocks noChangeArrowheads="1"/>
          </p:cNvSpPr>
          <p:nvPr/>
        </p:nvSpPr>
        <p:spPr bwMode="auto">
          <a:xfrm>
            <a:off x="3995738" y="60212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x-none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N=47</a:t>
            </a:r>
          </a:p>
        </p:txBody>
      </p:sp>
      <p:sp>
        <p:nvSpPr>
          <p:cNvPr id="2054" name="Szövegdoboz 5"/>
          <p:cNvSpPr txBox="1">
            <a:spLocks noChangeArrowheads="1"/>
          </p:cNvSpPr>
          <p:nvPr/>
        </p:nvSpPr>
        <p:spPr bwMode="auto">
          <a:xfrm>
            <a:off x="7308850" y="2700338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x-none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p=0.0003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528" y="332656"/>
            <a:ext cx="7992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Improvement</a:t>
            </a:r>
            <a:r>
              <a:rPr lang="hu-H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of </a:t>
            </a:r>
            <a:r>
              <a:rPr lang="hu-H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the</a:t>
            </a:r>
            <a:r>
              <a:rPr lang="hu-H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 sum of </a:t>
            </a:r>
            <a:r>
              <a:rPr lang="hu-H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IMT</a:t>
            </a:r>
            <a:endParaRPr lang="hu-HU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</a:t>
            </a:r>
            <a:r>
              <a:rPr lang="hu-H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fter</a:t>
            </a:r>
            <a:r>
              <a:rPr lang="hu-H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1 </a:t>
            </a:r>
            <a:r>
              <a:rPr lang="hu-H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year</a:t>
            </a:r>
            <a:r>
              <a:rPr lang="hu-H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anti</a:t>
            </a:r>
            <a:r>
              <a:rPr lang="hu-H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-HT </a:t>
            </a:r>
            <a:r>
              <a:rPr lang="hu-H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therapy</a:t>
            </a:r>
            <a:endParaRPr lang="en-US" sz="36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10729" y="6587351"/>
            <a:ext cx="4103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Bajkó</a:t>
            </a:r>
            <a:r>
              <a:rPr lang="hu-H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Z…Csiba 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Neurol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2012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15;317(1-2):112-6. 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2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864">
        <p:dissolve/>
      </p:transition>
    </mc:Choice>
    <mc:Fallback>
      <p:transition advTm="1586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1115</Words>
  <Application>Microsoft Office PowerPoint</Application>
  <PresentationFormat>Diavetítés a képernyőre (4:3 oldalarány)</PresentationFormat>
  <Paragraphs>257</Paragraphs>
  <Slides>33</Slides>
  <Notes>14</Notes>
  <HiddenSlides>0</HiddenSlides>
  <MMClips>33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33</vt:i4>
      </vt:variant>
    </vt:vector>
  </HeadingPairs>
  <TitlesOfParts>
    <vt:vector size="47" baseType="lpstr">
      <vt:lpstr>ＭＳ Ｐゴシック</vt:lpstr>
      <vt:lpstr>Arial</vt:lpstr>
      <vt:lpstr>Calibri</vt:lpstr>
      <vt:lpstr>Monotype Sorts</vt:lpstr>
      <vt:lpstr>MS Mincho</vt:lpstr>
      <vt:lpstr>Open Sans</vt:lpstr>
      <vt:lpstr>Symbol</vt:lpstr>
      <vt:lpstr>Times New Roman</vt:lpstr>
      <vt:lpstr>Wingdings</vt:lpstr>
      <vt:lpstr>Office-téma</vt:lpstr>
      <vt:lpstr>Alapértelmezett terv</vt:lpstr>
      <vt:lpstr>Chart</vt:lpstr>
      <vt:lpstr>Prism 5</vt:lpstr>
      <vt:lpstr>Photo Editor fénykép</vt:lpstr>
      <vt:lpstr>  </vt:lpstr>
      <vt:lpstr>Stroke risk factors</vt:lpstr>
      <vt:lpstr>PowerPoint bemutató</vt:lpstr>
      <vt:lpstr>1. Hypertension and cognition?</vt:lpstr>
      <vt:lpstr>HT &amp; cognitive function</vt:lpstr>
      <vt:lpstr>2. Our previous observations </vt:lpstr>
      <vt:lpstr>PowerPoint bemutató</vt:lpstr>
      <vt:lpstr>PowerPoint bemutató</vt:lpstr>
      <vt:lpstr>PowerPoint bemutató</vt:lpstr>
      <vt:lpstr>PowerPoint bemutató</vt:lpstr>
      <vt:lpstr>PowerPoint bemutató</vt:lpstr>
      <vt:lpstr>  New questions on HT pts.</vt:lpstr>
      <vt:lpstr>PowerPoint bemutató</vt:lpstr>
      <vt:lpstr>Recently diagnosed, non-treated asymptomatic HT patients n=105</vt:lpstr>
      <vt:lpstr> </vt:lpstr>
      <vt:lpstr>PowerPoint bemutató</vt:lpstr>
      <vt:lpstr>PowerPoint bemutató</vt:lpstr>
      <vt:lpstr>PowerPoint bemutató</vt:lpstr>
      <vt:lpstr>PowerPoint bemutató</vt:lpstr>
      <vt:lpstr>PowerPoint bemutató</vt:lpstr>
      <vt:lpstr>Arterial stiffness</vt:lpstr>
      <vt:lpstr>Vessel stiffness Augmentation index   (AIx)</vt:lpstr>
      <vt:lpstr>PowerPoint bemutató</vt:lpstr>
      <vt:lpstr>Cognitive domains and psychological inventories:common group of enalapril and lisinopril </vt:lpstr>
      <vt:lpstr>PowerPoint bemutató</vt:lpstr>
      <vt:lpstr>ABPM SBP (Mean difference:before-after)</vt:lpstr>
      <vt:lpstr>ABPM DBP (Mean difference:before-after)</vt:lpstr>
      <vt:lpstr>FMD (Mean difference:after-before)</vt:lpstr>
      <vt:lpstr>Learning (Mean difference:after-before)</vt:lpstr>
      <vt:lpstr>Summary of 3 mo ACE-I therapy</vt:lpstr>
      <vt:lpstr>Enalapril (centrally not active) vs lisinopril (centrally active)</vt:lpstr>
      <vt:lpstr>Summary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Réka</dc:creator>
  <cp:lastModifiedBy>csiba</cp:lastModifiedBy>
  <cp:revision>439</cp:revision>
  <dcterms:created xsi:type="dcterms:W3CDTF">2013-07-10T19:07:33Z</dcterms:created>
  <dcterms:modified xsi:type="dcterms:W3CDTF">2021-10-13T21:08:21Z</dcterms:modified>
</cp:coreProperties>
</file>